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Title Text"/>
          <p:cNvSpPr txBox="1">
            <a:spLocks noGrp="1"/>
          </p:cNvSpPr>
          <p:nvPr>
            <p:ph type="body" sz="quarter" idx="13"/>
          </p:nvPr>
        </p:nvSpPr>
        <p:spPr>
          <a:xfrm>
            <a:off x="12781359" y="3271771"/>
            <a:ext cx="7201026" cy="224239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4" name="Rectangle"/>
          <p:cNvSpPr>
            <a:spLocks noGrp="1"/>
          </p:cNvSpPr>
          <p:nvPr>
            <p:ph type="body" sz="quarter" idx="14"/>
          </p:nvPr>
        </p:nvSpPr>
        <p:spPr>
          <a:xfrm>
            <a:off x="12924618" y="9019420"/>
            <a:ext cx="3015444" cy="837996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" name="welcome"/>
          <p:cNvSpPr txBox="1">
            <a:spLocks noGrp="1"/>
          </p:cNvSpPr>
          <p:nvPr>
            <p:ph type="body" sz="quarter" idx="15"/>
          </p:nvPr>
        </p:nvSpPr>
        <p:spPr>
          <a:xfrm>
            <a:off x="12986777" y="9001560"/>
            <a:ext cx="2891126" cy="873715"/>
          </a:xfrm>
          <a:prstGeom prst="rect">
            <a:avLst/>
          </a:prstGeom>
        </p:spPr>
        <p:txBody>
          <a:bodyPr anchor="ctr"/>
          <a:lstStyle>
            <a:lvl1pPr algn="ctr">
              <a:defRPr sz="2600" spc="520"/>
            </a:lvl1pPr>
          </a:lstStyle>
          <a:p>
            <a:r>
              <a:t>welcome</a:t>
            </a:r>
          </a:p>
        </p:txBody>
      </p:sp>
      <p:sp>
        <p:nvSpPr>
          <p:cNvPr id="16" name="Image"/>
          <p:cNvSpPr>
            <a:spLocks noGrp="1"/>
          </p:cNvSpPr>
          <p:nvPr>
            <p:ph type="pic" sz="quarter" idx="16"/>
          </p:nvPr>
        </p:nvSpPr>
        <p:spPr>
          <a:xfrm rot="20226288">
            <a:off x="5284992" y="2352173"/>
            <a:ext cx="4388285" cy="9011654"/>
          </a:xfrm>
          <a:prstGeom prst="rect">
            <a:avLst/>
          </a:prstGeom>
          <a:effectLst>
            <a:outerShdw blurRad="266700" dir="5400000" rotWithShape="0">
              <a:srgbClr val="000000">
                <a:alpha val="52627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" name="Rectangle"/>
          <p:cNvSpPr>
            <a:spLocks noGrp="1"/>
          </p:cNvSpPr>
          <p:nvPr>
            <p:ph type="body" sz="quarter" idx="17"/>
          </p:nvPr>
        </p:nvSpPr>
        <p:spPr>
          <a:xfrm rot="20223494">
            <a:off x="5540065" y="3409587"/>
            <a:ext cx="3874167" cy="6867339"/>
          </a:xfrm>
          <a:prstGeom prst="rect">
            <a:avLst/>
          </a:pr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" name="Shape"/>
          <p:cNvSpPr>
            <a:spLocks noGrp="1"/>
          </p:cNvSpPr>
          <p:nvPr>
            <p:ph type="body" sz="quarter" idx="18"/>
          </p:nvPr>
        </p:nvSpPr>
        <p:spPr>
          <a:xfrm>
            <a:off x="6284867" y="5664595"/>
            <a:ext cx="2388657" cy="2386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7" y="12816"/>
                </a:moveTo>
                <a:lnTo>
                  <a:pt x="2575" y="1963"/>
                </a:lnTo>
                <a:lnTo>
                  <a:pt x="19709" y="8816"/>
                </a:lnTo>
                <a:cubicBezTo>
                  <a:pt x="19709" y="8816"/>
                  <a:pt x="13427" y="12816"/>
                  <a:pt x="13427" y="12816"/>
                </a:cubicBezTo>
                <a:close/>
                <a:moveTo>
                  <a:pt x="8816" y="19710"/>
                </a:moveTo>
                <a:lnTo>
                  <a:pt x="1962" y="2574"/>
                </a:lnTo>
                <a:lnTo>
                  <a:pt x="12815" y="13427"/>
                </a:lnTo>
                <a:cubicBezTo>
                  <a:pt x="12815" y="13427"/>
                  <a:pt x="8816" y="19710"/>
                  <a:pt x="8816" y="19710"/>
                </a:cubicBezTo>
                <a:close/>
                <a:moveTo>
                  <a:pt x="0" y="0"/>
                </a:moveTo>
                <a:lnTo>
                  <a:pt x="8640" y="21600"/>
                </a:lnTo>
                <a:lnTo>
                  <a:pt x="13679" y="13681"/>
                </a:lnTo>
                <a:lnTo>
                  <a:pt x="21600" y="8639"/>
                </a:lnTo>
                <a:cubicBezTo>
                  <a:pt x="21600" y="8639"/>
                  <a:pt x="0" y="0"/>
                  <a:pt x="0" y="0"/>
                </a:cubicBezTo>
                <a:close/>
              </a:path>
            </a:pathLst>
          </a:custGeom>
          <a:solidFill>
            <a:srgbClr val="272A3A"/>
          </a:solidFill>
        </p:spPr>
        <p:txBody>
          <a:bodyPr lIns="53578" tIns="53578" rIns="53578" bIns="53578" anchor="ctr">
            <a:noAutofit/>
          </a:bodyPr>
          <a:lstStyle/>
          <a:p>
            <a:pPr algn="ctr" defTabSz="642937">
              <a:defRPr sz="4200" cap="none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"/>
          <p:cNvSpPr/>
          <p:nvPr/>
        </p:nvSpPr>
        <p:spPr>
          <a:xfrm>
            <a:off x="7512843" y="-8930"/>
            <a:ext cx="16887645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10327234" y="3222810"/>
            <a:ext cx="9655151" cy="2242399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</a:lstStyle>
          <a:p>
            <a:r>
              <a:t>Title Text</a:t>
            </a:r>
          </a:p>
        </p:txBody>
      </p:sp>
      <p:sp>
        <p:nvSpPr>
          <p:cNvPr id="166" name="Image"/>
          <p:cNvSpPr>
            <a:spLocks noGrp="1"/>
          </p:cNvSpPr>
          <p:nvPr>
            <p:ph type="pic" sz="quarter" idx="13"/>
          </p:nvPr>
        </p:nvSpPr>
        <p:spPr>
          <a:xfrm>
            <a:off x="4463461" y="2519866"/>
            <a:ext cx="4388284" cy="9011654"/>
          </a:xfrm>
          <a:prstGeom prst="rect">
            <a:avLst/>
          </a:prstGeom>
          <a:effectLst>
            <a:outerShdw blurRad="266700" dir="5400000" rotWithShape="0">
              <a:srgbClr val="000000">
                <a:alpha val="52627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7" name="Rectangle"/>
          <p:cNvSpPr>
            <a:spLocks noGrp="1"/>
          </p:cNvSpPr>
          <p:nvPr>
            <p:ph type="body" sz="quarter" idx="14"/>
          </p:nvPr>
        </p:nvSpPr>
        <p:spPr>
          <a:xfrm>
            <a:off x="4718534" y="3577280"/>
            <a:ext cx="3874166" cy="6867340"/>
          </a:xfrm>
          <a:prstGeom prst="rect">
            <a:avLst/>
          </a:pr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8" name="Square"/>
          <p:cNvSpPr>
            <a:spLocks noGrp="1"/>
          </p:cNvSpPr>
          <p:nvPr>
            <p:ph type="body" sz="quarter" idx="15"/>
          </p:nvPr>
        </p:nvSpPr>
        <p:spPr>
          <a:xfrm>
            <a:off x="10358349" y="5981991"/>
            <a:ext cx="743531" cy="743531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 defTabSz="1160859">
              <a:defRPr sz="3600" cap="none" spc="0">
                <a:solidFill>
                  <a:srgbClr val="2B2D3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69" name="Square"/>
          <p:cNvSpPr>
            <a:spLocks noGrp="1"/>
          </p:cNvSpPr>
          <p:nvPr>
            <p:ph type="body" sz="quarter" idx="16"/>
          </p:nvPr>
        </p:nvSpPr>
        <p:spPr>
          <a:xfrm>
            <a:off x="10358349" y="7260164"/>
            <a:ext cx="743531" cy="743531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 defTabSz="1160859">
              <a:defRPr sz="3600" cap="none" spc="0">
                <a:solidFill>
                  <a:srgbClr val="2B2D3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70" name="Square"/>
          <p:cNvSpPr>
            <a:spLocks noGrp="1"/>
          </p:cNvSpPr>
          <p:nvPr>
            <p:ph type="body" sz="quarter" idx="17"/>
          </p:nvPr>
        </p:nvSpPr>
        <p:spPr>
          <a:xfrm>
            <a:off x="10340490" y="8538336"/>
            <a:ext cx="743531" cy="743531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 defTabSz="1160859">
              <a:defRPr sz="3600" cap="none" spc="0">
                <a:solidFill>
                  <a:srgbClr val="2B2D33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71" name="Work Street Work City, Work State Work ZIP"/>
          <p:cNvSpPr txBox="1">
            <a:spLocks noGrp="1"/>
          </p:cNvSpPr>
          <p:nvPr>
            <p:ph type="body" sz="quarter" idx="18"/>
          </p:nvPr>
        </p:nvSpPr>
        <p:spPr>
          <a:xfrm>
            <a:off x="11315058" y="6005980"/>
            <a:ext cx="4837288" cy="7245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Work Street Work City, Work State Work ZIP</a:t>
            </a:r>
          </a:p>
        </p:txBody>
      </p:sp>
      <p:sp>
        <p:nvSpPr>
          <p:cNvPr id="172" name="T Work Phone, F Fax Phone"/>
          <p:cNvSpPr txBox="1">
            <a:spLocks noGrp="1"/>
          </p:cNvSpPr>
          <p:nvPr>
            <p:ph type="body" sz="quarter" idx="19"/>
          </p:nvPr>
        </p:nvSpPr>
        <p:spPr>
          <a:xfrm>
            <a:off x="11315058" y="7269660"/>
            <a:ext cx="4325506" cy="72453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T Work Phone, F Fax Phone</a:t>
            </a:r>
          </a:p>
        </p:txBody>
      </p:sp>
      <p:sp>
        <p:nvSpPr>
          <p:cNvPr id="173" name="Work Email, Work URL"/>
          <p:cNvSpPr txBox="1">
            <a:spLocks noGrp="1"/>
          </p:cNvSpPr>
          <p:nvPr>
            <p:ph type="body" sz="quarter" idx="20"/>
          </p:nvPr>
        </p:nvSpPr>
        <p:spPr>
          <a:xfrm>
            <a:off x="11312069" y="8562325"/>
            <a:ext cx="4295765" cy="69555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Work Email, Work URL</a:t>
            </a:r>
          </a:p>
        </p:txBody>
      </p:sp>
      <p:sp>
        <p:nvSpPr>
          <p:cNvPr id="174" name="Shape"/>
          <p:cNvSpPr>
            <a:spLocks noGrp="1"/>
          </p:cNvSpPr>
          <p:nvPr>
            <p:ph type="body" sz="quarter" idx="21"/>
          </p:nvPr>
        </p:nvSpPr>
        <p:spPr>
          <a:xfrm>
            <a:off x="10586278" y="6263836"/>
            <a:ext cx="287673" cy="179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4" y="17534"/>
                </a:moveTo>
                <a:lnTo>
                  <a:pt x="7585" y="13236"/>
                </a:lnTo>
                <a:lnTo>
                  <a:pt x="2" y="21600"/>
                </a:lnTo>
                <a:lnTo>
                  <a:pt x="21599" y="21600"/>
                </a:lnTo>
                <a:lnTo>
                  <a:pt x="14024" y="13236"/>
                </a:lnTo>
                <a:cubicBezTo>
                  <a:pt x="14024" y="13236"/>
                  <a:pt x="10804" y="17534"/>
                  <a:pt x="10804" y="17534"/>
                </a:cubicBezTo>
                <a:close/>
                <a:moveTo>
                  <a:pt x="15212" y="11650"/>
                </a:moveTo>
                <a:lnTo>
                  <a:pt x="21600" y="18700"/>
                </a:lnTo>
                <a:lnTo>
                  <a:pt x="21600" y="3121"/>
                </a:lnTo>
                <a:cubicBezTo>
                  <a:pt x="21600" y="3121"/>
                  <a:pt x="15212" y="11650"/>
                  <a:pt x="15212" y="11650"/>
                </a:cubicBezTo>
                <a:close/>
                <a:moveTo>
                  <a:pt x="21469" y="185"/>
                </a:moveTo>
                <a:lnTo>
                  <a:pt x="21600" y="0"/>
                </a:lnTo>
                <a:lnTo>
                  <a:pt x="1" y="0"/>
                </a:lnTo>
                <a:lnTo>
                  <a:pt x="10804" y="14424"/>
                </a:lnTo>
                <a:cubicBezTo>
                  <a:pt x="10804" y="14424"/>
                  <a:pt x="21469" y="185"/>
                  <a:pt x="21469" y="185"/>
                </a:cubicBezTo>
                <a:close/>
                <a:moveTo>
                  <a:pt x="6398" y="11651"/>
                </a:moveTo>
                <a:lnTo>
                  <a:pt x="0" y="18701"/>
                </a:lnTo>
                <a:lnTo>
                  <a:pt x="0" y="3108"/>
                </a:lnTo>
                <a:cubicBezTo>
                  <a:pt x="0" y="3108"/>
                  <a:pt x="6398" y="11651"/>
                  <a:pt x="6398" y="11651"/>
                </a:cubicBezTo>
                <a:close/>
              </a:path>
            </a:pathLst>
          </a:custGeom>
          <a:solidFill>
            <a:srgbClr val="F4D56C"/>
          </a:solidFill>
        </p:spPr>
        <p:txBody>
          <a:bodyPr lIns="53578" tIns="53578" rIns="53578" bIns="53578" anchor="ctr">
            <a:noAutofit/>
          </a:bodyPr>
          <a:lstStyle/>
          <a:p>
            <a:pPr algn="ctr" defTabSz="642937">
              <a:defRPr sz="4200" cap="none" spc="0">
                <a:solidFill>
                  <a:srgbClr val="2B2D3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5" name="Shape"/>
          <p:cNvSpPr>
            <a:spLocks noGrp="1"/>
          </p:cNvSpPr>
          <p:nvPr>
            <p:ph type="body" sz="quarter" idx="22"/>
          </p:nvPr>
        </p:nvSpPr>
        <p:spPr>
          <a:xfrm>
            <a:off x="10586278" y="7501577"/>
            <a:ext cx="287673" cy="260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25" y="10428"/>
                </a:moveTo>
                <a:cubicBezTo>
                  <a:pt x="14779" y="10428"/>
                  <a:pt x="14175" y="9761"/>
                  <a:pt x="14175" y="8938"/>
                </a:cubicBezTo>
                <a:cubicBezTo>
                  <a:pt x="14175" y="8115"/>
                  <a:pt x="14779" y="7448"/>
                  <a:pt x="15525" y="7448"/>
                </a:cubicBezTo>
                <a:cubicBezTo>
                  <a:pt x="16271" y="7448"/>
                  <a:pt x="16875" y="8115"/>
                  <a:pt x="16875" y="8938"/>
                </a:cubicBezTo>
                <a:cubicBezTo>
                  <a:pt x="16875" y="9761"/>
                  <a:pt x="16271" y="10428"/>
                  <a:pt x="15525" y="10428"/>
                </a:cubicBezTo>
                <a:close/>
                <a:moveTo>
                  <a:pt x="10800" y="10428"/>
                </a:moveTo>
                <a:cubicBezTo>
                  <a:pt x="10054" y="10428"/>
                  <a:pt x="9450" y="9761"/>
                  <a:pt x="9450" y="8938"/>
                </a:cubicBezTo>
                <a:cubicBezTo>
                  <a:pt x="9450" y="8115"/>
                  <a:pt x="10054" y="7448"/>
                  <a:pt x="10800" y="7448"/>
                </a:cubicBezTo>
                <a:cubicBezTo>
                  <a:pt x="11546" y="7448"/>
                  <a:pt x="12150" y="8115"/>
                  <a:pt x="12150" y="8938"/>
                </a:cubicBezTo>
                <a:cubicBezTo>
                  <a:pt x="12150" y="9761"/>
                  <a:pt x="11546" y="10428"/>
                  <a:pt x="10800" y="10428"/>
                </a:cubicBezTo>
                <a:close/>
                <a:moveTo>
                  <a:pt x="6075" y="10428"/>
                </a:moveTo>
                <a:cubicBezTo>
                  <a:pt x="5329" y="10428"/>
                  <a:pt x="4725" y="9761"/>
                  <a:pt x="4725" y="8938"/>
                </a:cubicBezTo>
                <a:cubicBezTo>
                  <a:pt x="4725" y="8115"/>
                  <a:pt x="5329" y="7448"/>
                  <a:pt x="6075" y="7448"/>
                </a:cubicBezTo>
                <a:cubicBezTo>
                  <a:pt x="6821" y="7448"/>
                  <a:pt x="7425" y="8115"/>
                  <a:pt x="7425" y="8938"/>
                </a:cubicBezTo>
                <a:cubicBezTo>
                  <a:pt x="7425" y="9761"/>
                  <a:pt x="6821" y="10428"/>
                  <a:pt x="6075" y="10428"/>
                </a:cubicBezTo>
                <a:close/>
                <a:moveTo>
                  <a:pt x="10800" y="0"/>
                </a:moveTo>
                <a:cubicBezTo>
                  <a:pt x="4835" y="0"/>
                  <a:pt x="0" y="4002"/>
                  <a:pt x="0" y="8938"/>
                </a:cubicBezTo>
                <a:cubicBezTo>
                  <a:pt x="0" y="10609"/>
                  <a:pt x="195" y="12701"/>
                  <a:pt x="4720" y="17111"/>
                </a:cubicBezTo>
                <a:cubicBezTo>
                  <a:pt x="6096" y="18452"/>
                  <a:pt x="2700" y="21600"/>
                  <a:pt x="2700" y="21600"/>
                </a:cubicBezTo>
                <a:cubicBezTo>
                  <a:pt x="2700" y="21600"/>
                  <a:pt x="21600" y="18733"/>
                  <a:pt x="21600" y="8938"/>
                </a:cubicBezTo>
                <a:cubicBezTo>
                  <a:pt x="21600" y="4002"/>
                  <a:pt x="16765" y="0"/>
                  <a:pt x="10800" y="0"/>
                </a:cubicBezTo>
                <a:close/>
              </a:path>
            </a:pathLst>
          </a:custGeom>
          <a:solidFill>
            <a:srgbClr val="F4D56C"/>
          </a:solidFill>
        </p:spPr>
        <p:txBody>
          <a:bodyPr lIns="53578" tIns="53578" rIns="53578" bIns="53578" anchor="ctr">
            <a:noAutofit/>
          </a:bodyPr>
          <a:lstStyle/>
          <a:p>
            <a:pPr algn="ctr" defTabSz="642937">
              <a:defRPr sz="4200" cap="none" spc="0">
                <a:solidFill>
                  <a:srgbClr val="2B2D3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6" name="Shape"/>
          <p:cNvSpPr>
            <a:spLocks noGrp="1"/>
          </p:cNvSpPr>
          <p:nvPr>
            <p:ph type="body" sz="quarter" idx="23"/>
          </p:nvPr>
        </p:nvSpPr>
        <p:spPr>
          <a:xfrm>
            <a:off x="10577141" y="8779750"/>
            <a:ext cx="270227" cy="260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9036" y="16724"/>
                </a:moveTo>
                <a:cubicBezTo>
                  <a:pt x="10113" y="16724"/>
                  <a:pt x="11036" y="16114"/>
                  <a:pt x="11805" y="15393"/>
                </a:cubicBezTo>
                <a:cubicBezTo>
                  <a:pt x="12230" y="14990"/>
                  <a:pt x="12615" y="14452"/>
                  <a:pt x="12959" y="13777"/>
                </a:cubicBezTo>
                <a:cubicBezTo>
                  <a:pt x="12950" y="13871"/>
                  <a:pt x="12943" y="13958"/>
                  <a:pt x="12939" y="14037"/>
                </a:cubicBezTo>
                <a:cubicBezTo>
                  <a:pt x="12934" y="14117"/>
                  <a:pt x="12932" y="14189"/>
                  <a:pt x="12932" y="14255"/>
                </a:cubicBezTo>
                <a:cubicBezTo>
                  <a:pt x="12932" y="14770"/>
                  <a:pt x="13156" y="15271"/>
                  <a:pt x="13604" y="15758"/>
                </a:cubicBezTo>
                <a:cubicBezTo>
                  <a:pt x="14051" y="16245"/>
                  <a:pt x="14691" y="16763"/>
                  <a:pt x="15524" y="16763"/>
                </a:cubicBezTo>
                <a:cubicBezTo>
                  <a:pt x="17126" y="16763"/>
                  <a:pt x="18551" y="15728"/>
                  <a:pt x="19799" y="14206"/>
                </a:cubicBezTo>
                <a:cubicBezTo>
                  <a:pt x="21048" y="12684"/>
                  <a:pt x="21600" y="10860"/>
                  <a:pt x="21600" y="8734"/>
                </a:cubicBezTo>
                <a:cubicBezTo>
                  <a:pt x="21600" y="6036"/>
                  <a:pt x="20686" y="3873"/>
                  <a:pt x="18714" y="2243"/>
                </a:cubicBezTo>
                <a:cubicBezTo>
                  <a:pt x="16841" y="698"/>
                  <a:pt x="14479" y="0"/>
                  <a:pt x="11629" y="0"/>
                </a:cubicBezTo>
                <a:cubicBezTo>
                  <a:pt x="8127" y="0"/>
                  <a:pt x="5254" y="1054"/>
                  <a:pt x="3010" y="3311"/>
                </a:cubicBezTo>
                <a:cubicBezTo>
                  <a:pt x="875" y="5446"/>
                  <a:pt x="0" y="8050"/>
                  <a:pt x="0" y="11122"/>
                </a:cubicBezTo>
                <a:cubicBezTo>
                  <a:pt x="0" y="13867"/>
                  <a:pt x="662" y="16241"/>
                  <a:pt x="2372" y="18245"/>
                </a:cubicBezTo>
                <a:cubicBezTo>
                  <a:pt x="4435" y="20661"/>
                  <a:pt x="7344" y="21570"/>
                  <a:pt x="11099" y="21570"/>
                </a:cubicBezTo>
                <a:cubicBezTo>
                  <a:pt x="12710" y="21570"/>
                  <a:pt x="14264" y="21600"/>
                  <a:pt x="15762" y="21062"/>
                </a:cubicBezTo>
                <a:cubicBezTo>
                  <a:pt x="17259" y="20523"/>
                  <a:pt x="18650" y="19739"/>
                  <a:pt x="19935" y="18709"/>
                </a:cubicBezTo>
                <a:lnTo>
                  <a:pt x="18944" y="17135"/>
                </a:lnTo>
                <a:lnTo>
                  <a:pt x="18619" y="17374"/>
                </a:lnTo>
                <a:cubicBezTo>
                  <a:pt x="17750" y="18011"/>
                  <a:pt x="16908" y="18503"/>
                  <a:pt x="16094" y="18849"/>
                </a:cubicBezTo>
                <a:cubicBezTo>
                  <a:pt x="14601" y="19505"/>
                  <a:pt x="12995" y="19533"/>
                  <a:pt x="11276" y="19533"/>
                </a:cubicBezTo>
                <a:cubicBezTo>
                  <a:pt x="8760" y="19533"/>
                  <a:pt x="6629" y="19125"/>
                  <a:pt x="4883" y="17711"/>
                </a:cubicBezTo>
                <a:cubicBezTo>
                  <a:pt x="2910" y="16109"/>
                  <a:pt x="2117" y="13942"/>
                  <a:pt x="2117" y="11206"/>
                </a:cubicBezTo>
                <a:cubicBezTo>
                  <a:pt x="2117" y="8743"/>
                  <a:pt x="2766" y="6631"/>
                  <a:pt x="4449" y="4870"/>
                </a:cubicBezTo>
                <a:cubicBezTo>
                  <a:pt x="6313" y="2922"/>
                  <a:pt x="8783" y="2023"/>
                  <a:pt x="11859" y="2023"/>
                </a:cubicBezTo>
                <a:cubicBezTo>
                  <a:pt x="13533" y="2023"/>
                  <a:pt x="15040" y="2304"/>
                  <a:pt x="16379" y="3015"/>
                </a:cubicBezTo>
                <a:cubicBezTo>
                  <a:pt x="18515" y="4139"/>
                  <a:pt x="19510" y="5990"/>
                  <a:pt x="19510" y="8565"/>
                </a:cubicBezTo>
                <a:cubicBezTo>
                  <a:pt x="19510" y="10307"/>
                  <a:pt x="19191" y="11705"/>
                  <a:pt x="18408" y="12759"/>
                </a:cubicBezTo>
                <a:cubicBezTo>
                  <a:pt x="17625" y="13812"/>
                  <a:pt x="16893" y="14439"/>
                  <a:pt x="16115" y="14439"/>
                </a:cubicBezTo>
                <a:cubicBezTo>
                  <a:pt x="15717" y="14439"/>
                  <a:pt x="15379" y="14215"/>
                  <a:pt x="15198" y="13967"/>
                </a:cubicBezTo>
                <a:cubicBezTo>
                  <a:pt x="15017" y="13719"/>
                  <a:pt x="14927" y="13454"/>
                  <a:pt x="14927" y="13173"/>
                </a:cubicBezTo>
                <a:cubicBezTo>
                  <a:pt x="14927" y="12995"/>
                  <a:pt x="14956" y="12787"/>
                  <a:pt x="15015" y="12548"/>
                </a:cubicBezTo>
                <a:cubicBezTo>
                  <a:pt x="15074" y="12309"/>
                  <a:pt x="15219" y="11942"/>
                  <a:pt x="15355" y="11445"/>
                </a:cubicBezTo>
                <a:lnTo>
                  <a:pt x="16959" y="4798"/>
                </a:lnTo>
                <a:lnTo>
                  <a:pt x="14643" y="4798"/>
                </a:lnTo>
                <a:lnTo>
                  <a:pt x="13990" y="7118"/>
                </a:lnTo>
                <a:cubicBezTo>
                  <a:pt x="13855" y="6575"/>
                  <a:pt x="13588" y="6093"/>
                  <a:pt x="13190" y="5671"/>
                </a:cubicBezTo>
                <a:cubicBezTo>
                  <a:pt x="12665" y="5128"/>
                  <a:pt x="11927" y="4856"/>
                  <a:pt x="10977" y="4856"/>
                </a:cubicBezTo>
                <a:cubicBezTo>
                  <a:pt x="9358" y="4856"/>
                  <a:pt x="7991" y="5596"/>
                  <a:pt x="6878" y="7076"/>
                </a:cubicBezTo>
                <a:cubicBezTo>
                  <a:pt x="5765" y="8556"/>
                  <a:pt x="5426" y="10143"/>
                  <a:pt x="5426" y="11838"/>
                </a:cubicBezTo>
                <a:cubicBezTo>
                  <a:pt x="5426" y="13300"/>
                  <a:pt x="5573" y="14437"/>
                  <a:pt x="6301" y="15252"/>
                </a:cubicBezTo>
                <a:cubicBezTo>
                  <a:pt x="7030" y="16067"/>
                  <a:pt x="7941" y="16724"/>
                  <a:pt x="9036" y="16724"/>
                </a:cubicBezTo>
                <a:cubicBezTo>
                  <a:pt x="9036" y="16724"/>
                  <a:pt x="9036" y="16724"/>
                  <a:pt x="9036" y="16724"/>
                </a:cubicBezTo>
                <a:close/>
                <a:moveTo>
                  <a:pt x="13217" y="8537"/>
                </a:moveTo>
                <a:cubicBezTo>
                  <a:pt x="13217" y="9408"/>
                  <a:pt x="12907" y="10605"/>
                  <a:pt x="12287" y="12127"/>
                </a:cubicBezTo>
                <a:cubicBezTo>
                  <a:pt x="11667" y="13648"/>
                  <a:pt x="10873" y="14409"/>
                  <a:pt x="9905" y="14409"/>
                </a:cubicBezTo>
                <a:cubicBezTo>
                  <a:pt x="9353" y="14409"/>
                  <a:pt x="8925" y="14199"/>
                  <a:pt x="8622" y="13777"/>
                </a:cubicBezTo>
                <a:cubicBezTo>
                  <a:pt x="8319" y="13356"/>
                  <a:pt x="8385" y="12803"/>
                  <a:pt x="8385" y="12120"/>
                </a:cubicBezTo>
                <a:cubicBezTo>
                  <a:pt x="8385" y="10986"/>
                  <a:pt x="8507" y="9813"/>
                  <a:pt x="9186" y="8600"/>
                </a:cubicBezTo>
                <a:cubicBezTo>
                  <a:pt x="9864" y="7387"/>
                  <a:pt x="10674" y="7131"/>
                  <a:pt x="11615" y="7131"/>
                </a:cubicBezTo>
                <a:cubicBezTo>
                  <a:pt x="12104" y="7131"/>
                  <a:pt x="12493" y="6949"/>
                  <a:pt x="12782" y="7287"/>
                </a:cubicBezTo>
                <a:cubicBezTo>
                  <a:pt x="13072" y="7624"/>
                  <a:pt x="13217" y="8041"/>
                  <a:pt x="13217" y="8537"/>
                </a:cubicBezTo>
                <a:cubicBezTo>
                  <a:pt x="13217" y="8537"/>
                  <a:pt x="13217" y="8537"/>
                  <a:pt x="13217" y="8537"/>
                </a:cubicBezTo>
                <a:close/>
              </a:path>
            </a:pathLst>
          </a:custGeom>
          <a:solidFill>
            <a:srgbClr val="F4D56C"/>
          </a:solidFill>
        </p:spPr>
        <p:txBody>
          <a:bodyPr lIns="53578" tIns="53578" rIns="53578" bIns="53578" anchor="ctr">
            <a:noAutofit/>
          </a:bodyPr>
          <a:lstStyle/>
          <a:p>
            <a:pPr algn="ctr" defTabSz="642937">
              <a:defRPr sz="4200" cap="none" spc="0">
                <a:solidFill>
                  <a:srgbClr val="2B2D3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7" name="Shape"/>
          <p:cNvSpPr>
            <a:spLocks noGrp="1"/>
          </p:cNvSpPr>
          <p:nvPr>
            <p:ph type="body" sz="quarter" idx="24"/>
          </p:nvPr>
        </p:nvSpPr>
        <p:spPr>
          <a:xfrm>
            <a:off x="5463275" y="5832288"/>
            <a:ext cx="2388656" cy="2386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7" y="12816"/>
                </a:moveTo>
                <a:lnTo>
                  <a:pt x="2575" y="1963"/>
                </a:lnTo>
                <a:lnTo>
                  <a:pt x="19709" y="8816"/>
                </a:lnTo>
                <a:cubicBezTo>
                  <a:pt x="19709" y="8816"/>
                  <a:pt x="13427" y="12816"/>
                  <a:pt x="13427" y="12816"/>
                </a:cubicBezTo>
                <a:close/>
                <a:moveTo>
                  <a:pt x="8816" y="19710"/>
                </a:moveTo>
                <a:lnTo>
                  <a:pt x="1962" y="2574"/>
                </a:lnTo>
                <a:lnTo>
                  <a:pt x="12815" y="13427"/>
                </a:lnTo>
                <a:cubicBezTo>
                  <a:pt x="12815" y="13427"/>
                  <a:pt x="8816" y="19710"/>
                  <a:pt x="8816" y="19710"/>
                </a:cubicBezTo>
                <a:close/>
                <a:moveTo>
                  <a:pt x="0" y="0"/>
                </a:moveTo>
                <a:lnTo>
                  <a:pt x="8640" y="21600"/>
                </a:lnTo>
                <a:lnTo>
                  <a:pt x="13679" y="13681"/>
                </a:lnTo>
                <a:lnTo>
                  <a:pt x="21600" y="8639"/>
                </a:lnTo>
                <a:cubicBezTo>
                  <a:pt x="21600" y="8639"/>
                  <a:pt x="0" y="0"/>
                  <a:pt x="0" y="0"/>
                </a:cubicBezTo>
                <a:close/>
              </a:path>
            </a:pathLst>
          </a:custGeom>
          <a:solidFill>
            <a:srgbClr val="272A3A"/>
          </a:solidFill>
        </p:spPr>
        <p:txBody>
          <a:bodyPr lIns="53578" tIns="53578" rIns="53578" bIns="53578" anchor="ctr">
            <a:noAutofit/>
          </a:bodyPr>
          <a:lstStyle/>
          <a:p>
            <a:pPr algn="ctr" defTabSz="642937">
              <a:defRPr sz="4200" cap="none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"/>
          <p:cNvSpPr/>
          <p:nvPr/>
        </p:nvSpPr>
        <p:spPr>
          <a:xfrm>
            <a:off x="6452896" y="-8930"/>
            <a:ext cx="17924617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8423672" y="868150"/>
            <a:ext cx="12017337" cy="22423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28305" y="5487886"/>
            <a:ext cx="3180574" cy="1571172"/>
          </a:xfrm>
          <a:prstGeom prst="rect">
            <a:avLst/>
          </a:prstGeom>
        </p:spPr>
        <p:txBody>
          <a:bodyPr/>
          <a:lstStyle>
            <a:lvl1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  <a:lvl2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2pPr>
            <a:lvl3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3pPr>
            <a:lvl4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4pPr>
            <a:lvl5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Rectangle"/>
          <p:cNvSpPr/>
          <p:nvPr/>
        </p:nvSpPr>
        <p:spPr>
          <a:xfrm>
            <a:off x="542104" y="524636"/>
            <a:ext cx="23299792" cy="12666728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01"/>
          <p:cNvSpPr txBox="1">
            <a:spLocks noGrp="1"/>
          </p:cNvSpPr>
          <p:nvPr>
            <p:ph type="body" sz="quarter" idx="13"/>
          </p:nvPr>
        </p:nvSpPr>
        <p:spPr>
          <a:xfrm>
            <a:off x="8423672" y="5152273"/>
            <a:ext cx="1592763" cy="2242399"/>
          </a:xfrm>
          <a:prstGeom prst="rect">
            <a:avLst/>
          </a:prstGeom>
        </p:spPr>
        <p:txBody>
          <a:bodyPr anchor="ctr"/>
          <a:lstStyle>
            <a:lvl1pPr>
              <a:defRPr sz="11200" spc="0"/>
            </a:lvl1pPr>
          </a:lstStyle>
          <a:p>
            <a:r>
              <a:t>01</a:t>
            </a:r>
          </a:p>
        </p:txBody>
      </p:sp>
      <p:sp>
        <p:nvSpPr>
          <p:cNvPr id="31" name="03"/>
          <p:cNvSpPr txBox="1">
            <a:spLocks noGrp="1"/>
          </p:cNvSpPr>
          <p:nvPr>
            <p:ph type="body" sz="quarter" idx="14"/>
          </p:nvPr>
        </p:nvSpPr>
        <p:spPr>
          <a:xfrm>
            <a:off x="8423672" y="9436396"/>
            <a:ext cx="1592763" cy="2242399"/>
          </a:xfrm>
          <a:prstGeom prst="rect">
            <a:avLst/>
          </a:prstGeom>
        </p:spPr>
        <p:txBody>
          <a:bodyPr anchor="ctr"/>
          <a:lstStyle>
            <a:lvl1pPr>
              <a:defRPr sz="11200" spc="0"/>
            </a:lvl1pPr>
          </a:lstStyle>
          <a:p>
            <a:r>
              <a:t>03</a:t>
            </a:r>
          </a:p>
        </p:txBody>
      </p:sp>
      <p:sp>
        <p:nvSpPr>
          <p:cNvPr id="32" name="Claritas est etiam processus dynamicus, qui sequitur mutationem consuetudium lectorum."/>
          <p:cNvSpPr txBox="1">
            <a:spLocks noGrp="1"/>
          </p:cNvSpPr>
          <p:nvPr>
            <p:ph type="body" sz="quarter" idx="15"/>
          </p:nvPr>
        </p:nvSpPr>
        <p:spPr>
          <a:xfrm>
            <a:off x="10228305" y="9772008"/>
            <a:ext cx="3180574" cy="1571173"/>
          </a:xfrm>
          <a:prstGeom prst="rect">
            <a:avLst/>
          </a:prstGeom>
        </p:spPr>
        <p:txBody>
          <a:bodyPr/>
          <a:lstStyle>
            <a:lvl1pPr defTabSz="764024">
              <a:defRPr sz="2046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Claritas est etiam processus dynamicus, qui sequitur mutationem consuetudium lectorum. </a:t>
            </a:r>
          </a:p>
        </p:txBody>
      </p:sp>
      <p:sp>
        <p:nvSpPr>
          <p:cNvPr id="33" name="02"/>
          <p:cNvSpPr txBox="1">
            <a:spLocks noGrp="1"/>
          </p:cNvSpPr>
          <p:nvPr>
            <p:ph type="body" sz="quarter" idx="16"/>
          </p:nvPr>
        </p:nvSpPr>
        <p:spPr>
          <a:xfrm>
            <a:off x="16519921" y="5152273"/>
            <a:ext cx="1592764" cy="2242399"/>
          </a:xfrm>
          <a:prstGeom prst="rect">
            <a:avLst/>
          </a:prstGeom>
        </p:spPr>
        <p:txBody>
          <a:bodyPr anchor="ctr"/>
          <a:lstStyle>
            <a:lvl1pPr>
              <a:defRPr sz="11200" spc="0"/>
            </a:lvl1pPr>
          </a:lstStyle>
          <a:p>
            <a:r>
              <a:t>02</a:t>
            </a:r>
          </a:p>
        </p:txBody>
      </p:sp>
      <p:sp>
        <p:nvSpPr>
          <p:cNvPr id="34" name="04"/>
          <p:cNvSpPr txBox="1">
            <a:spLocks noGrp="1"/>
          </p:cNvSpPr>
          <p:nvPr>
            <p:ph type="body" sz="quarter" idx="17"/>
          </p:nvPr>
        </p:nvSpPr>
        <p:spPr>
          <a:xfrm>
            <a:off x="16519921" y="9436396"/>
            <a:ext cx="1592764" cy="2242399"/>
          </a:xfrm>
          <a:prstGeom prst="rect">
            <a:avLst/>
          </a:prstGeom>
        </p:spPr>
        <p:txBody>
          <a:bodyPr anchor="ctr"/>
          <a:lstStyle>
            <a:lvl1pPr>
              <a:defRPr sz="11200" spc="0"/>
            </a:lvl1pPr>
          </a:lstStyle>
          <a:p>
            <a:r>
              <a:t>04</a:t>
            </a:r>
          </a:p>
        </p:txBody>
      </p:sp>
      <p:sp>
        <p:nvSpPr>
          <p:cNvPr id="35" name="Claritas est etiam processus dynamicus, qui sequitur mutationem consuetudium lectorum."/>
          <p:cNvSpPr txBox="1">
            <a:spLocks noGrp="1"/>
          </p:cNvSpPr>
          <p:nvPr>
            <p:ph type="body" sz="quarter" idx="18"/>
          </p:nvPr>
        </p:nvSpPr>
        <p:spPr>
          <a:xfrm>
            <a:off x="18360274" y="9754149"/>
            <a:ext cx="3180574" cy="1571173"/>
          </a:xfrm>
          <a:prstGeom prst="rect">
            <a:avLst/>
          </a:prstGeom>
        </p:spPr>
        <p:txBody>
          <a:bodyPr/>
          <a:lstStyle>
            <a:lvl1pPr defTabSz="764024">
              <a:defRPr sz="2046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Claritas est etiam processus dynamicus, qui sequitur mutationem consuetudium lectorum. </a:t>
            </a:r>
          </a:p>
        </p:txBody>
      </p:sp>
      <p:sp>
        <p:nvSpPr>
          <p:cNvPr id="36" name="Claritas est etiam processus dynamicus, qui sequitur mutationem consuetudium lectorum."/>
          <p:cNvSpPr txBox="1">
            <a:spLocks noGrp="1"/>
          </p:cNvSpPr>
          <p:nvPr>
            <p:ph type="body" sz="quarter" idx="19"/>
          </p:nvPr>
        </p:nvSpPr>
        <p:spPr>
          <a:xfrm>
            <a:off x="18360274" y="5470026"/>
            <a:ext cx="3180574" cy="1571173"/>
          </a:xfrm>
          <a:prstGeom prst="rect">
            <a:avLst/>
          </a:prstGeom>
        </p:spPr>
        <p:txBody>
          <a:bodyPr/>
          <a:lstStyle>
            <a:lvl1pPr defTabSz="764024">
              <a:defRPr sz="2046" cap="none" spc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Claritas est etiam processus dynamicus, qui sequitur mutationem consuetudium lectorum. 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"/>
          <p:cNvSpPr/>
          <p:nvPr/>
        </p:nvSpPr>
        <p:spPr>
          <a:xfrm>
            <a:off x="-30604" y="-8930"/>
            <a:ext cx="16917596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5707721" y="2619494"/>
            <a:ext cx="10036271" cy="266028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07721" y="6086462"/>
            <a:ext cx="8067484" cy="501004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  <a:lvl2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2pPr>
            <a:lvl3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3pPr>
            <a:lvl4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4pPr>
            <a:lvl5pPr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Image"/>
          <p:cNvSpPr>
            <a:spLocks noGrp="1"/>
          </p:cNvSpPr>
          <p:nvPr>
            <p:ph type="pic" sz="quarter" idx="13"/>
          </p:nvPr>
        </p:nvSpPr>
        <p:spPr>
          <a:xfrm>
            <a:off x="11460134" y="7727627"/>
            <a:ext cx="9592259" cy="4783046"/>
          </a:xfrm>
          <a:prstGeom prst="rect">
            <a:avLst/>
          </a:prstGeom>
          <a:effectLst>
            <a:outerShdw blurRad="266700" dir="5400000" rotWithShape="0">
              <a:srgbClr val="000000">
                <a:alpha val="34637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8" name="Shape"/>
          <p:cNvSpPr>
            <a:spLocks noGrp="1"/>
          </p:cNvSpPr>
          <p:nvPr>
            <p:ph type="body" sz="quarter" idx="14"/>
          </p:nvPr>
        </p:nvSpPr>
        <p:spPr>
          <a:xfrm>
            <a:off x="11953875" y="7900122"/>
            <a:ext cx="6965785" cy="3710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5"/>
                </a:moveTo>
                <a:lnTo>
                  <a:pt x="15181" y="0"/>
                </a:lnTo>
                <a:lnTo>
                  <a:pt x="21600" y="18438"/>
                </a:lnTo>
                <a:lnTo>
                  <a:pt x="5502" y="21600"/>
                </a:lnTo>
                <a:lnTo>
                  <a:pt x="0" y="795"/>
                </a:lnTo>
                <a:close/>
              </a:path>
            </a:pathLst>
          </a:cu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9" name="Image"/>
          <p:cNvSpPr>
            <a:spLocks noGrp="1"/>
          </p:cNvSpPr>
          <p:nvPr>
            <p:ph type="pic" sz="quarter" idx="15"/>
          </p:nvPr>
        </p:nvSpPr>
        <p:spPr>
          <a:xfrm>
            <a:off x="16086252" y="6293583"/>
            <a:ext cx="3315144" cy="3054158"/>
          </a:xfrm>
          <a:prstGeom prst="rect">
            <a:avLst/>
          </a:prstGeom>
          <a:effectLst>
            <a:outerShdw blurRad="4953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"/>
          <p:cNvSpPr/>
          <p:nvPr/>
        </p:nvSpPr>
        <p:spPr>
          <a:xfrm>
            <a:off x="-16744" y="-8930"/>
            <a:ext cx="18626027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5707721" y="1976556"/>
            <a:ext cx="8072159" cy="2660281"/>
          </a:xfrm>
          <a:prstGeom prst="rect">
            <a:avLst/>
          </a:prstGeom>
        </p:spPr>
        <p:txBody>
          <a:bodyPr/>
          <a:lstStyle>
            <a:lvl1pPr algn="r"/>
          </a:lstStyle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07721" y="5714716"/>
            <a:ext cx="8072159" cy="2286568"/>
          </a:xfrm>
          <a:prstGeom prst="rect">
            <a:avLst/>
          </a:prstGeom>
        </p:spPr>
        <p:txBody>
          <a:bodyPr/>
          <a:lstStyle>
            <a:lvl1pPr algn="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  <a:lvl2pPr algn="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2pPr>
            <a:lvl3pPr algn="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3pPr>
            <a:lvl4pPr algn="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4pPr>
            <a:lvl5pPr algn="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Image"/>
          <p:cNvSpPr>
            <a:spLocks noGrp="1"/>
          </p:cNvSpPr>
          <p:nvPr>
            <p:ph type="pic" sz="half" idx="13"/>
          </p:nvPr>
        </p:nvSpPr>
        <p:spPr>
          <a:xfrm>
            <a:off x="15549561" y="-20929"/>
            <a:ext cx="8865599" cy="137578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Rectangle"/>
          <p:cNvSpPr>
            <a:spLocks noGrp="1"/>
          </p:cNvSpPr>
          <p:nvPr>
            <p:ph type="body" idx="14"/>
          </p:nvPr>
        </p:nvSpPr>
        <p:spPr>
          <a:xfrm>
            <a:off x="755509" y="524636"/>
            <a:ext cx="22872982" cy="12666728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" name="Rounded Rectangle"/>
          <p:cNvSpPr>
            <a:spLocks noGrp="1"/>
          </p:cNvSpPr>
          <p:nvPr>
            <p:ph type="body" sz="quarter" idx="15"/>
          </p:nvPr>
        </p:nvSpPr>
        <p:spPr>
          <a:xfrm>
            <a:off x="5866990" y="8803346"/>
            <a:ext cx="7611025" cy="64741"/>
          </a:xfrm>
          <a:prstGeom prst="roundRect">
            <a:avLst>
              <a:gd name="adj" fmla="val 50000"/>
            </a:avLst>
          </a:prstGeom>
          <a:solidFill>
            <a:srgbClr val="1E2030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3" name="Rounded Rectangle"/>
          <p:cNvSpPr>
            <a:spLocks noGrp="1"/>
          </p:cNvSpPr>
          <p:nvPr>
            <p:ph type="body" sz="quarter" idx="16"/>
          </p:nvPr>
        </p:nvSpPr>
        <p:spPr>
          <a:xfrm>
            <a:off x="5866990" y="9670149"/>
            <a:ext cx="7611025" cy="64741"/>
          </a:xfrm>
          <a:prstGeom prst="roundRect">
            <a:avLst>
              <a:gd name="adj" fmla="val 50000"/>
            </a:avLst>
          </a:prstGeom>
          <a:solidFill>
            <a:srgbClr val="1E2030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4" name="Rounded Rectangle"/>
          <p:cNvSpPr>
            <a:spLocks noGrp="1"/>
          </p:cNvSpPr>
          <p:nvPr>
            <p:ph type="body" sz="quarter" idx="17"/>
          </p:nvPr>
        </p:nvSpPr>
        <p:spPr>
          <a:xfrm>
            <a:off x="5866990" y="10536952"/>
            <a:ext cx="7611025" cy="64742"/>
          </a:xfrm>
          <a:prstGeom prst="roundRect">
            <a:avLst>
              <a:gd name="adj" fmla="val 50000"/>
            </a:avLst>
          </a:prstGeom>
          <a:solidFill>
            <a:srgbClr val="1E2030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5" name="Rounded Rectangle"/>
          <p:cNvSpPr>
            <a:spLocks noGrp="1"/>
          </p:cNvSpPr>
          <p:nvPr>
            <p:ph type="body" sz="quarter" idx="18"/>
          </p:nvPr>
        </p:nvSpPr>
        <p:spPr>
          <a:xfrm>
            <a:off x="9196089" y="8776557"/>
            <a:ext cx="4281926" cy="118319"/>
          </a:xfrm>
          <a:prstGeom prst="roundRect">
            <a:avLst>
              <a:gd name="adj" fmla="val 50000"/>
            </a:avLst>
          </a:pr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6" name="Rounded Rectangle"/>
          <p:cNvSpPr>
            <a:spLocks noGrp="1"/>
          </p:cNvSpPr>
          <p:nvPr>
            <p:ph type="body" sz="quarter" idx="19"/>
          </p:nvPr>
        </p:nvSpPr>
        <p:spPr>
          <a:xfrm>
            <a:off x="8091947" y="9652289"/>
            <a:ext cx="5386068" cy="127249"/>
          </a:xfrm>
          <a:prstGeom prst="roundRect">
            <a:avLst>
              <a:gd name="adj" fmla="val 50000"/>
            </a:avLst>
          </a:pr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7" name="Rounded Rectangle"/>
          <p:cNvSpPr>
            <a:spLocks noGrp="1"/>
          </p:cNvSpPr>
          <p:nvPr>
            <p:ph type="body" sz="quarter" idx="20"/>
          </p:nvPr>
        </p:nvSpPr>
        <p:spPr>
          <a:xfrm>
            <a:off x="6653360" y="10536952"/>
            <a:ext cx="6824655" cy="118320"/>
          </a:xfrm>
          <a:prstGeom prst="roundRect">
            <a:avLst>
              <a:gd name="adj" fmla="val 50000"/>
            </a:avLst>
          </a:prstGeom>
          <a:solidFill>
            <a:srgbClr val="F4D56C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"/>
          <p:cNvSpPr/>
          <p:nvPr/>
        </p:nvSpPr>
        <p:spPr>
          <a:xfrm>
            <a:off x="8403580" y="-8930"/>
            <a:ext cx="16002303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Rectangle"/>
          <p:cNvSpPr>
            <a:spLocks noGrp="1"/>
          </p:cNvSpPr>
          <p:nvPr>
            <p:ph type="body" idx="13"/>
          </p:nvPr>
        </p:nvSpPr>
        <p:spPr>
          <a:xfrm>
            <a:off x="993799" y="524636"/>
            <a:ext cx="22847166" cy="12666728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7" name="#02"/>
          <p:cNvSpPr txBox="1">
            <a:spLocks noGrp="1"/>
          </p:cNvSpPr>
          <p:nvPr>
            <p:ph type="body" sz="quarter" idx="14"/>
          </p:nvPr>
        </p:nvSpPr>
        <p:spPr>
          <a:xfrm>
            <a:off x="1457190" y="10513338"/>
            <a:ext cx="3918807" cy="266028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15400" spc="0"/>
            </a:lvl1pPr>
          </a:lstStyle>
          <a:p>
            <a:r>
              <a:t>#02</a:t>
            </a:r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9531092" y="5136541"/>
            <a:ext cx="10344137" cy="22423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Title Text"/>
          <p:cNvSpPr txBox="1">
            <a:spLocks noGrp="1"/>
          </p:cNvSpPr>
          <p:nvPr>
            <p:ph type="body" sz="quarter" idx="15"/>
          </p:nvPr>
        </p:nvSpPr>
        <p:spPr>
          <a:xfrm>
            <a:off x="9548812" y="2771708"/>
            <a:ext cx="7201027" cy="224239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80" name="Rectangle"/>
          <p:cNvSpPr>
            <a:spLocks noGrp="1"/>
          </p:cNvSpPr>
          <p:nvPr>
            <p:ph type="body" sz="quarter" idx="16"/>
          </p:nvPr>
        </p:nvSpPr>
        <p:spPr>
          <a:xfrm>
            <a:off x="9692071" y="8519357"/>
            <a:ext cx="3015445" cy="837996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81" name="Next slide"/>
          <p:cNvSpPr txBox="1">
            <a:spLocks noGrp="1"/>
          </p:cNvSpPr>
          <p:nvPr>
            <p:ph type="body" sz="quarter" idx="17"/>
          </p:nvPr>
        </p:nvSpPr>
        <p:spPr>
          <a:xfrm>
            <a:off x="9754230" y="8501498"/>
            <a:ext cx="2891127" cy="873715"/>
          </a:xfrm>
          <a:prstGeom prst="rect">
            <a:avLst/>
          </a:prstGeom>
        </p:spPr>
        <p:txBody>
          <a:bodyPr anchor="ctr"/>
          <a:lstStyle>
            <a:lvl1pPr algn="ctr">
              <a:defRPr sz="2600" spc="520"/>
            </a:lvl1pPr>
          </a:lstStyle>
          <a:p>
            <a:r>
              <a:t>Next slide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"/>
          <p:cNvSpPr/>
          <p:nvPr/>
        </p:nvSpPr>
        <p:spPr>
          <a:xfrm>
            <a:off x="3069" y="-8930"/>
            <a:ext cx="24373816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3124784" y="1028884"/>
            <a:ext cx="18134431" cy="22423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1" name="Rectangle"/>
          <p:cNvSpPr>
            <a:spLocks noGrp="1"/>
          </p:cNvSpPr>
          <p:nvPr>
            <p:ph type="body" sz="quarter" idx="13"/>
          </p:nvPr>
        </p:nvSpPr>
        <p:spPr>
          <a:xfrm>
            <a:off x="3208734" y="4321968"/>
            <a:ext cx="4466868" cy="762079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2" name="Rectangle"/>
          <p:cNvSpPr>
            <a:spLocks noGrp="1"/>
          </p:cNvSpPr>
          <p:nvPr>
            <p:ph type="body" sz="quarter" idx="14"/>
          </p:nvPr>
        </p:nvSpPr>
        <p:spPr>
          <a:xfrm>
            <a:off x="9958566" y="4321968"/>
            <a:ext cx="4466868" cy="762079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3" name="Rectangle"/>
          <p:cNvSpPr>
            <a:spLocks noGrp="1"/>
          </p:cNvSpPr>
          <p:nvPr>
            <p:ph type="body" sz="quarter" idx="15"/>
          </p:nvPr>
        </p:nvSpPr>
        <p:spPr>
          <a:xfrm>
            <a:off x="16708398" y="4321968"/>
            <a:ext cx="4466868" cy="762079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4" name="Image"/>
          <p:cNvSpPr>
            <a:spLocks noGrp="1"/>
          </p:cNvSpPr>
          <p:nvPr>
            <p:ph type="pic" sz="quarter" idx="16"/>
          </p:nvPr>
        </p:nvSpPr>
        <p:spPr>
          <a:xfrm>
            <a:off x="4037137" y="5077922"/>
            <a:ext cx="2810062" cy="28100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444952" y="8929687"/>
            <a:ext cx="3994432" cy="1589485"/>
          </a:xfrm>
          <a:prstGeom prst="rect">
            <a:avLst/>
          </a:prstGeom>
        </p:spPr>
        <p:txBody>
          <a:bodyPr/>
          <a:lstStyle>
            <a:lvl1pPr>
              <a:defRPr sz="22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  <a:lvl2pPr>
              <a:defRPr sz="22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2pPr>
            <a:lvl3pPr>
              <a:defRPr sz="22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3pPr>
            <a:lvl4pPr>
              <a:defRPr sz="22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4pPr>
            <a:lvl5pPr>
              <a:defRPr sz="22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Rectangle"/>
          <p:cNvSpPr>
            <a:spLocks noGrp="1"/>
          </p:cNvSpPr>
          <p:nvPr>
            <p:ph type="body" sz="quarter" idx="17"/>
          </p:nvPr>
        </p:nvSpPr>
        <p:spPr>
          <a:xfrm>
            <a:off x="3208734" y="10965028"/>
            <a:ext cx="4466868" cy="982894"/>
          </a:xfrm>
          <a:prstGeom prst="rect">
            <a:avLst/>
          </a:prstGeom>
          <a:solidFill>
            <a:srgbClr val="E8EEF7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7" name="Rectangle"/>
          <p:cNvSpPr>
            <a:spLocks noGrp="1"/>
          </p:cNvSpPr>
          <p:nvPr>
            <p:ph type="body" sz="quarter" idx="18"/>
          </p:nvPr>
        </p:nvSpPr>
        <p:spPr>
          <a:xfrm>
            <a:off x="9958566" y="10965028"/>
            <a:ext cx="4466868" cy="982894"/>
          </a:xfrm>
          <a:prstGeom prst="rect">
            <a:avLst/>
          </a:prstGeom>
          <a:solidFill>
            <a:srgbClr val="E8EEF7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8" name="Rectangle"/>
          <p:cNvSpPr>
            <a:spLocks noGrp="1"/>
          </p:cNvSpPr>
          <p:nvPr>
            <p:ph type="body" sz="quarter" idx="19"/>
          </p:nvPr>
        </p:nvSpPr>
        <p:spPr>
          <a:xfrm>
            <a:off x="16708398" y="10965028"/>
            <a:ext cx="4466868" cy="982894"/>
          </a:xfrm>
          <a:prstGeom prst="rect">
            <a:avLst/>
          </a:prstGeom>
          <a:solidFill>
            <a:srgbClr val="E8EEF7"/>
          </a:solidFill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9" name="Image"/>
          <p:cNvSpPr>
            <a:spLocks noGrp="1"/>
          </p:cNvSpPr>
          <p:nvPr>
            <p:ph type="pic" sz="quarter" idx="20"/>
          </p:nvPr>
        </p:nvSpPr>
        <p:spPr>
          <a:xfrm>
            <a:off x="10786969" y="5077922"/>
            <a:ext cx="2810062" cy="28100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Image"/>
          <p:cNvSpPr>
            <a:spLocks noGrp="1"/>
          </p:cNvSpPr>
          <p:nvPr>
            <p:ph type="pic" sz="quarter" idx="21"/>
          </p:nvPr>
        </p:nvSpPr>
        <p:spPr>
          <a:xfrm>
            <a:off x="17536800" y="5077922"/>
            <a:ext cx="2810062" cy="28100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Name surname"/>
          <p:cNvSpPr txBox="1">
            <a:spLocks noGrp="1"/>
          </p:cNvSpPr>
          <p:nvPr>
            <p:ph type="body" sz="quarter" idx="22"/>
          </p:nvPr>
        </p:nvSpPr>
        <p:spPr>
          <a:xfrm>
            <a:off x="3996604" y="7972078"/>
            <a:ext cx="2891127" cy="873715"/>
          </a:xfrm>
          <a:prstGeom prst="rect">
            <a:avLst/>
          </a:prstGeom>
        </p:spPr>
        <p:txBody>
          <a:bodyPr anchor="ctr"/>
          <a:lstStyle>
            <a:lvl1pPr algn="ctr" defTabSz="780454">
              <a:defRPr sz="2470" spc="493"/>
            </a:lvl1pPr>
          </a:lstStyle>
          <a:p>
            <a:r>
              <a:t>Name surname</a:t>
            </a:r>
          </a:p>
        </p:txBody>
      </p:sp>
      <p:sp>
        <p:nvSpPr>
          <p:cNvPr id="102" name="Name surname"/>
          <p:cNvSpPr txBox="1">
            <a:spLocks noGrp="1"/>
          </p:cNvSpPr>
          <p:nvPr>
            <p:ph type="body" sz="quarter" idx="23"/>
          </p:nvPr>
        </p:nvSpPr>
        <p:spPr>
          <a:xfrm>
            <a:off x="10746437" y="7972078"/>
            <a:ext cx="2891126" cy="873715"/>
          </a:xfrm>
          <a:prstGeom prst="rect">
            <a:avLst/>
          </a:prstGeom>
        </p:spPr>
        <p:txBody>
          <a:bodyPr anchor="ctr"/>
          <a:lstStyle>
            <a:lvl1pPr algn="ctr" defTabSz="780454">
              <a:defRPr sz="2470" spc="493"/>
            </a:lvl1pPr>
          </a:lstStyle>
          <a:p>
            <a:r>
              <a:t>Name surname</a:t>
            </a:r>
          </a:p>
        </p:txBody>
      </p:sp>
      <p:sp>
        <p:nvSpPr>
          <p:cNvPr id="103" name="Name surname"/>
          <p:cNvSpPr txBox="1">
            <a:spLocks noGrp="1"/>
          </p:cNvSpPr>
          <p:nvPr>
            <p:ph type="body" sz="quarter" idx="24"/>
          </p:nvPr>
        </p:nvSpPr>
        <p:spPr>
          <a:xfrm>
            <a:off x="17536600" y="7972078"/>
            <a:ext cx="2891127" cy="873715"/>
          </a:xfrm>
          <a:prstGeom prst="rect">
            <a:avLst/>
          </a:prstGeom>
        </p:spPr>
        <p:txBody>
          <a:bodyPr anchor="ctr"/>
          <a:lstStyle>
            <a:lvl1pPr algn="ctr" defTabSz="780454">
              <a:defRPr sz="2470" spc="493"/>
            </a:lvl1pPr>
          </a:lstStyle>
          <a:p>
            <a:r>
              <a:t>Name surname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25"/>
          </p:nvPr>
        </p:nvSpPr>
        <p:spPr>
          <a:xfrm>
            <a:off x="10194784" y="8929687"/>
            <a:ext cx="3994432" cy="1589485"/>
          </a:xfrm>
          <a:prstGeom prst="rect">
            <a:avLst/>
          </a:prstGeom>
        </p:spPr>
        <p:txBody>
          <a:bodyPr/>
          <a:lstStyle>
            <a:lvl1pPr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  <a:lvl2pPr indent="169163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2pPr>
            <a:lvl3pPr indent="338327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3pPr>
            <a:lvl4pPr indent="507491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4pPr>
            <a:lvl5pPr indent="676655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quarter" idx="26"/>
          </p:nvPr>
        </p:nvSpPr>
        <p:spPr>
          <a:xfrm>
            <a:off x="16944616" y="8929687"/>
            <a:ext cx="3994432" cy="1589485"/>
          </a:xfrm>
          <a:prstGeom prst="rect">
            <a:avLst/>
          </a:prstGeom>
        </p:spPr>
        <p:txBody>
          <a:bodyPr/>
          <a:lstStyle>
            <a:lvl1pPr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  <a:lvl2pPr indent="169163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2pPr>
            <a:lvl3pPr indent="338327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3pPr>
            <a:lvl4pPr indent="507491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4pPr>
            <a:lvl5pPr indent="676655" defTabSz="607933">
              <a:defRPr sz="1628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experience:"/>
          <p:cNvSpPr txBox="1">
            <a:spLocks noGrp="1"/>
          </p:cNvSpPr>
          <p:nvPr>
            <p:ph type="body" sz="quarter" idx="27"/>
          </p:nvPr>
        </p:nvSpPr>
        <p:spPr>
          <a:xfrm>
            <a:off x="3425104" y="11019618"/>
            <a:ext cx="1783009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experience:</a:t>
            </a:r>
          </a:p>
        </p:txBody>
      </p:sp>
      <p:sp>
        <p:nvSpPr>
          <p:cNvPr id="107" name="Education:"/>
          <p:cNvSpPr txBox="1">
            <a:spLocks noGrp="1"/>
          </p:cNvSpPr>
          <p:nvPr>
            <p:ph type="body" sz="quarter" idx="28"/>
          </p:nvPr>
        </p:nvSpPr>
        <p:spPr>
          <a:xfrm>
            <a:off x="5656375" y="11019618"/>
            <a:ext cx="1783008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Education:</a:t>
            </a:r>
          </a:p>
        </p:txBody>
      </p:sp>
      <p:sp>
        <p:nvSpPr>
          <p:cNvPr id="108" name="7 years"/>
          <p:cNvSpPr txBox="1">
            <a:spLocks noGrp="1"/>
          </p:cNvSpPr>
          <p:nvPr>
            <p:ph type="body" sz="quarter" idx="29"/>
          </p:nvPr>
        </p:nvSpPr>
        <p:spPr>
          <a:xfrm>
            <a:off x="3444952" y="11412140"/>
            <a:ext cx="1783008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7 years</a:t>
            </a:r>
          </a:p>
        </p:txBody>
      </p:sp>
      <p:sp>
        <p:nvSpPr>
          <p:cNvPr id="109" name="Degree"/>
          <p:cNvSpPr txBox="1">
            <a:spLocks noGrp="1"/>
          </p:cNvSpPr>
          <p:nvPr>
            <p:ph type="body" sz="quarter" idx="30"/>
          </p:nvPr>
        </p:nvSpPr>
        <p:spPr>
          <a:xfrm>
            <a:off x="5656375" y="11412140"/>
            <a:ext cx="1783008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Degree</a:t>
            </a:r>
          </a:p>
        </p:txBody>
      </p:sp>
      <p:sp>
        <p:nvSpPr>
          <p:cNvPr id="110" name="experience:"/>
          <p:cNvSpPr txBox="1">
            <a:spLocks noGrp="1"/>
          </p:cNvSpPr>
          <p:nvPr>
            <p:ph type="body" sz="quarter" idx="31"/>
          </p:nvPr>
        </p:nvSpPr>
        <p:spPr>
          <a:xfrm>
            <a:off x="10194784" y="11019618"/>
            <a:ext cx="1783009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experience:</a:t>
            </a:r>
          </a:p>
        </p:txBody>
      </p:sp>
      <p:sp>
        <p:nvSpPr>
          <p:cNvPr id="111" name="Education:"/>
          <p:cNvSpPr txBox="1">
            <a:spLocks noGrp="1"/>
          </p:cNvSpPr>
          <p:nvPr>
            <p:ph type="body" sz="quarter" idx="32"/>
          </p:nvPr>
        </p:nvSpPr>
        <p:spPr>
          <a:xfrm>
            <a:off x="12426055" y="11019618"/>
            <a:ext cx="1783008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Education:</a:t>
            </a:r>
          </a:p>
        </p:txBody>
      </p:sp>
      <p:sp>
        <p:nvSpPr>
          <p:cNvPr id="112" name="7 years"/>
          <p:cNvSpPr txBox="1">
            <a:spLocks noGrp="1"/>
          </p:cNvSpPr>
          <p:nvPr>
            <p:ph type="body" sz="quarter" idx="33"/>
          </p:nvPr>
        </p:nvSpPr>
        <p:spPr>
          <a:xfrm>
            <a:off x="10214632" y="11412140"/>
            <a:ext cx="1783008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7 years</a:t>
            </a:r>
          </a:p>
        </p:txBody>
      </p:sp>
      <p:sp>
        <p:nvSpPr>
          <p:cNvPr id="113" name="Degree"/>
          <p:cNvSpPr txBox="1">
            <a:spLocks noGrp="1"/>
          </p:cNvSpPr>
          <p:nvPr>
            <p:ph type="body" sz="quarter" idx="34"/>
          </p:nvPr>
        </p:nvSpPr>
        <p:spPr>
          <a:xfrm>
            <a:off x="12426055" y="11412140"/>
            <a:ext cx="1783008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Degree</a:t>
            </a:r>
          </a:p>
        </p:txBody>
      </p:sp>
      <p:sp>
        <p:nvSpPr>
          <p:cNvPr id="114" name="experience:"/>
          <p:cNvSpPr txBox="1">
            <a:spLocks noGrp="1"/>
          </p:cNvSpPr>
          <p:nvPr>
            <p:ph type="body" sz="quarter" idx="35"/>
          </p:nvPr>
        </p:nvSpPr>
        <p:spPr>
          <a:xfrm>
            <a:off x="16984312" y="11019618"/>
            <a:ext cx="1783008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experience:</a:t>
            </a:r>
          </a:p>
        </p:txBody>
      </p:sp>
      <p:sp>
        <p:nvSpPr>
          <p:cNvPr id="115" name="Education:"/>
          <p:cNvSpPr txBox="1">
            <a:spLocks noGrp="1"/>
          </p:cNvSpPr>
          <p:nvPr>
            <p:ph type="body" sz="quarter" idx="36"/>
          </p:nvPr>
        </p:nvSpPr>
        <p:spPr>
          <a:xfrm>
            <a:off x="19215583" y="11019618"/>
            <a:ext cx="1783009" cy="409650"/>
          </a:xfrm>
          <a:prstGeom prst="rect">
            <a:avLst/>
          </a:prstGeom>
        </p:spPr>
        <p:txBody>
          <a:bodyPr/>
          <a:lstStyle>
            <a:lvl1pPr>
              <a:defRPr sz="1600" spc="319">
                <a:solidFill>
                  <a:srgbClr val="32384B"/>
                </a:solidFill>
              </a:defRPr>
            </a:lvl1pPr>
          </a:lstStyle>
          <a:p>
            <a:r>
              <a:t>Education:</a:t>
            </a:r>
          </a:p>
        </p:txBody>
      </p:sp>
      <p:sp>
        <p:nvSpPr>
          <p:cNvPr id="116" name="7 years"/>
          <p:cNvSpPr txBox="1">
            <a:spLocks noGrp="1"/>
          </p:cNvSpPr>
          <p:nvPr>
            <p:ph type="body" sz="quarter" idx="37"/>
          </p:nvPr>
        </p:nvSpPr>
        <p:spPr>
          <a:xfrm>
            <a:off x="17004158" y="11412140"/>
            <a:ext cx="1783009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7 years</a:t>
            </a:r>
          </a:p>
        </p:txBody>
      </p:sp>
      <p:sp>
        <p:nvSpPr>
          <p:cNvPr id="117" name="Degree"/>
          <p:cNvSpPr txBox="1">
            <a:spLocks noGrp="1"/>
          </p:cNvSpPr>
          <p:nvPr>
            <p:ph type="body" sz="quarter" idx="38"/>
          </p:nvPr>
        </p:nvSpPr>
        <p:spPr>
          <a:xfrm>
            <a:off x="19215583" y="11412140"/>
            <a:ext cx="1783009" cy="4096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 cap="none" spc="0">
                <a:solidFill>
                  <a:srgbClr val="888B9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Degree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unch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"/>
          <p:cNvSpPr/>
          <p:nvPr/>
        </p:nvSpPr>
        <p:spPr>
          <a:xfrm>
            <a:off x="7512843" y="-8930"/>
            <a:ext cx="16882343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12781359" y="6188971"/>
            <a:ext cx="7201026" cy="2242399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</a:lstStyle>
          <a:p>
            <a:r>
              <a:t>Title Text</a:t>
            </a:r>
          </a:p>
        </p:txBody>
      </p:sp>
      <p:sp>
        <p:nvSpPr>
          <p:cNvPr id="127" name="Title Text"/>
          <p:cNvSpPr txBox="1">
            <a:spLocks noGrp="1"/>
          </p:cNvSpPr>
          <p:nvPr>
            <p:ph type="body" sz="quarter" idx="13"/>
          </p:nvPr>
        </p:nvSpPr>
        <p:spPr>
          <a:xfrm>
            <a:off x="12781359" y="3556248"/>
            <a:ext cx="7201026" cy="224239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8" name="Rectangle"/>
          <p:cNvSpPr>
            <a:spLocks noGrp="1"/>
          </p:cNvSpPr>
          <p:nvPr>
            <p:ph type="body" sz="quarter" idx="14"/>
          </p:nvPr>
        </p:nvSpPr>
        <p:spPr>
          <a:xfrm>
            <a:off x="12924618" y="9303897"/>
            <a:ext cx="3015444" cy="837996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9" name="12AM - 1PM"/>
          <p:cNvSpPr txBox="1">
            <a:spLocks noGrp="1"/>
          </p:cNvSpPr>
          <p:nvPr>
            <p:ph type="body" sz="quarter" idx="15"/>
          </p:nvPr>
        </p:nvSpPr>
        <p:spPr>
          <a:xfrm>
            <a:off x="12986777" y="9286037"/>
            <a:ext cx="2891126" cy="873716"/>
          </a:xfrm>
          <a:prstGeom prst="rect">
            <a:avLst/>
          </a:prstGeom>
        </p:spPr>
        <p:txBody>
          <a:bodyPr anchor="ctr"/>
          <a:lstStyle>
            <a:lvl1pPr defTabSz="780454">
              <a:defRPr sz="3230" spc="645"/>
            </a:lvl1pPr>
          </a:lstStyle>
          <a:p>
            <a:r>
              <a:t>12AM - 1PM</a:t>
            </a:r>
          </a:p>
        </p:txBody>
      </p:sp>
      <p:sp>
        <p:nvSpPr>
          <p:cNvPr id="130" name="Image"/>
          <p:cNvSpPr>
            <a:spLocks noGrp="1"/>
          </p:cNvSpPr>
          <p:nvPr>
            <p:ph type="pic" sz="quarter" idx="16"/>
          </p:nvPr>
        </p:nvSpPr>
        <p:spPr>
          <a:xfrm rot="20496998">
            <a:off x="4806174" y="3980898"/>
            <a:ext cx="6897203" cy="6658545"/>
          </a:xfrm>
          <a:prstGeom prst="rect">
            <a:avLst/>
          </a:prstGeom>
          <a:effectLst>
            <a:outerShdw blurRad="266700" dir="5400000" rotWithShape="0">
              <a:srgbClr val="000000">
                <a:alpha val="52627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"/>
          <p:cNvSpPr/>
          <p:nvPr/>
        </p:nvSpPr>
        <p:spPr>
          <a:xfrm>
            <a:off x="6619595" y="-8930"/>
            <a:ext cx="17774754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Rectangle"/>
          <p:cNvSpPr>
            <a:spLocks noGrp="1"/>
          </p:cNvSpPr>
          <p:nvPr>
            <p:ph type="body" idx="13"/>
          </p:nvPr>
        </p:nvSpPr>
        <p:spPr>
          <a:xfrm>
            <a:off x="692050" y="524636"/>
            <a:ext cx="22999901" cy="12666728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0" name="Title Text"/>
          <p:cNvSpPr txBox="1">
            <a:spLocks noGrp="1"/>
          </p:cNvSpPr>
          <p:nvPr>
            <p:ph type="title"/>
          </p:nvPr>
        </p:nvSpPr>
        <p:spPr>
          <a:xfrm>
            <a:off x="8405952" y="5921080"/>
            <a:ext cx="10344137" cy="2242399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</a:lstStyle>
          <a:p>
            <a:r>
              <a:t>Title Text</a:t>
            </a:r>
          </a:p>
        </p:txBody>
      </p:sp>
      <p:sp>
        <p:nvSpPr>
          <p:cNvPr id="141" name="Title Text"/>
          <p:cNvSpPr txBox="1">
            <a:spLocks noGrp="1"/>
          </p:cNvSpPr>
          <p:nvPr>
            <p:ph type="body" sz="quarter" idx="14"/>
          </p:nvPr>
        </p:nvSpPr>
        <p:spPr>
          <a:xfrm>
            <a:off x="8423671" y="3556248"/>
            <a:ext cx="10344137" cy="224239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42" name="Rectangle"/>
          <p:cNvSpPr>
            <a:spLocks noGrp="1"/>
          </p:cNvSpPr>
          <p:nvPr>
            <p:ph type="body" sz="quarter" idx="15"/>
          </p:nvPr>
        </p:nvSpPr>
        <p:spPr>
          <a:xfrm>
            <a:off x="8566930" y="9303897"/>
            <a:ext cx="3015445" cy="837996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Next slide"/>
          <p:cNvSpPr txBox="1">
            <a:spLocks noGrp="1"/>
          </p:cNvSpPr>
          <p:nvPr>
            <p:ph type="body" sz="quarter" idx="16"/>
          </p:nvPr>
        </p:nvSpPr>
        <p:spPr>
          <a:xfrm>
            <a:off x="8629089" y="9286037"/>
            <a:ext cx="2891127" cy="873716"/>
          </a:xfrm>
          <a:prstGeom prst="rect">
            <a:avLst/>
          </a:prstGeom>
        </p:spPr>
        <p:txBody>
          <a:bodyPr anchor="ctr"/>
          <a:lstStyle>
            <a:lvl1pPr algn="ctr">
              <a:defRPr sz="2600" spc="520"/>
            </a:lvl1pPr>
          </a:lstStyle>
          <a:p>
            <a:r>
              <a:t>Next slide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ut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11007700" y="-8930"/>
            <a:ext cx="13395299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Rectangle"/>
          <p:cNvSpPr>
            <a:spLocks noGrp="1"/>
          </p:cNvSpPr>
          <p:nvPr>
            <p:ph type="body" sz="quarter" idx="13"/>
          </p:nvPr>
        </p:nvSpPr>
        <p:spPr>
          <a:xfrm>
            <a:off x="15222163" y="10827897"/>
            <a:ext cx="4966373" cy="837996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3" name="Author name"/>
          <p:cNvSpPr txBox="1">
            <a:spLocks noGrp="1"/>
          </p:cNvSpPr>
          <p:nvPr>
            <p:ph type="body" sz="quarter" idx="14"/>
          </p:nvPr>
        </p:nvSpPr>
        <p:spPr>
          <a:xfrm>
            <a:off x="15483566" y="10810037"/>
            <a:ext cx="4443567" cy="873716"/>
          </a:xfrm>
          <a:prstGeom prst="rect">
            <a:avLst/>
          </a:prstGeom>
        </p:spPr>
        <p:txBody>
          <a:bodyPr anchor="ctr"/>
          <a:lstStyle>
            <a:lvl1pPr algn="ctr">
              <a:defRPr sz="2600" spc="520"/>
            </a:lvl1pPr>
          </a:lstStyle>
          <a:p>
            <a:r>
              <a:t>Author name</a:t>
            </a:r>
          </a:p>
        </p:txBody>
      </p:sp>
      <p:sp>
        <p:nvSpPr>
          <p:cNvPr id="154" name="Image"/>
          <p:cNvSpPr>
            <a:spLocks noGrp="1"/>
          </p:cNvSpPr>
          <p:nvPr>
            <p:ph type="pic" idx="15"/>
          </p:nvPr>
        </p:nvSpPr>
        <p:spPr>
          <a:xfrm>
            <a:off x="-2326" y="-20929"/>
            <a:ext cx="11017770" cy="137578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Rectangle"/>
          <p:cNvSpPr>
            <a:spLocks noGrp="1"/>
          </p:cNvSpPr>
          <p:nvPr>
            <p:ph type="body" idx="16"/>
          </p:nvPr>
        </p:nvSpPr>
        <p:spPr>
          <a:xfrm>
            <a:off x="699398" y="524636"/>
            <a:ext cx="22985205" cy="12666728"/>
          </a:xfrm>
          <a:prstGeom prst="rect">
            <a:avLst/>
          </a:prstGeom>
          <a:ln w="25400">
            <a:solidFill>
              <a:srgbClr val="F4D56C"/>
            </a:solidFill>
          </a:ln>
        </p:spPr>
        <p:txBody>
          <a:bodyPr anchor="ctr">
            <a:noAutofit/>
          </a:bodyPr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404917" y="2380738"/>
            <a:ext cx="9684526" cy="6263200"/>
          </a:xfrm>
          <a:prstGeom prst="rect">
            <a:avLst/>
          </a:prstGeom>
        </p:spPr>
        <p:txBody>
          <a:bodyPr anchor="ctr"/>
          <a:lstStyle>
            <a:lvl1pPr algn="ct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1pPr>
            <a:lvl2pPr algn="ct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2pPr>
            <a:lvl3pPr algn="ct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3pPr>
            <a:lvl4pPr algn="ct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4pPr>
            <a:lvl5pPr algn="ctr">
              <a:defRPr sz="2200" cap="none" spc="0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7512843" y="-8930"/>
            <a:ext cx="16877878" cy="13733860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81359" y="5904494"/>
            <a:ext cx="7201026" cy="2242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1pPr>
      <a:lvl2pPr marL="0" marR="0" indent="228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2pPr>
      <a:lvl3pPr marL="0" marR="0" indent="457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3pPr>
      <a:lvl4pPr marL="0" marR="0" indent="685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4pPr>
      <a:lvl5pPr marL="0" marR="0" indent="914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5pPr>
      <a:lvl6pPr marL="0" marR="0" indent="1143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6pPr>
      <a:lvl7pPr marL="0" marR="0" indent="1371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7pPr>
      <a:lvl8pPr marL="0" marR="0" indent="1600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8pPr>
      <a:lvl9pPr marL="0" marR="0" indent="1828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all" spc="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9pPr>
    </p:titleStyle>
    <p:body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1pPr>
      <a:lvl2pPr marL="0" marR="0" indent="228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2pPr>
      <a:lvl3pPr marL="0" marR="0" indent="457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3pPr>
      <a:lvl4pPr marL="0" marR="0" indent="685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4pPr>
      <a:lvl5pPr marL="0" marR="0" indent="914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5pPr>
      <a:lvl6pPr marL="0" marR="0" indent="1143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6pPr>
      <a:lvl7pPr marL="0" marR="0" indent="1371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7pPr>
      <a:lvl8pPr marL="0" marR="0" indent="1600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8pPr>
      <a:lvl9pPr marL="0" marR="0" indent="1828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680" baseline="0">
          <a:ln>
            <a:noFill/>
          </a:ln>
          <a:solidFill>
            <a:srgbClr val="F4D56C"/>
          </a:solidFill>
          <a:uFillTx/>
          <a:latin typeface="+mn-lt"/>
          <a:ea typeface="+mn-ea"/>
          <a:cs typeface="+mn-cs"/>
          <a:sym typeface="Helvetica Neue Bold Condensed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nlknao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Концепция лизинга…"/>
          <p:cNvSpPr txBox="1">
            <a:spLocks noGrp="1"/>
          </p:cNvSpPr>
          <p:nvPr>
            <p:ph type="ctrTitle"/>
          </p:nvPr>
        </p:nvSpPr>
        <p:spPr>
          <a:xfrm>
            <a:off x="10670832" y="2206077"/>
            <a:ext cx="14891397" cy="463717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ru-RU" sz="8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ЛИЗИНГОВЫЕ ПРОДУКТЫ</a:t>
            </a:r>
            <a:endParaRPr sz="8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8" name="Image" descr="Image"/>
          <p:cNvPicPr>
            <a:picLocks noGrp="1" noChangeAspect="1"/>
          </p:cNvPicPr>
          <p:nvPr>
            <p:ph type="pic" idx="16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9" name="Rectangle"/>
          <p:cNvSpPr>
            <a:spLocks noGrp="1"/>
          </p:cNvSpPr>
          <p:nvPr>
            <p:ph type="body" idx="17"/>
          </p:nvPr>
        </p:nvSpPr>
        <p:spPr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190" name="Logo_CRB.png" descr="Logo_CR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0220000">
            <a:off x="5876498" y="4690293"/>
            <a:ext cx="3272692" cy="430592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9225825" y="5429181"/>
            <a:ext cx="39741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2019 год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Rectangle"/>
          <p:cNvSpPr/>
          <p:nvPr/>
        </p:nvSpPr>
        <p:spPr>
          <a:xfrm>
            <a:off x="12192000" y="-8930"/>
            <a:ext cx="12310530" cy="13716001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3" name="Rectangle"/>
          <p:cNvSpPr/>
          <p:nvPr/>
        </p:nvSpPr>
        <p:spPr>
          <a:xfrm>
            <a:off x="-118530" y="-8930"/>
            <a:ext cx="12310530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37" name="Group"/>
          <p:cNvGrpSpPr/>
          <p:nvPr/>
        </p:nvGrpSpPr>
        <p:grpSpPr>
          <a:xfrm>
            <a:off x="11353310" y="2031631"/>
            <a:ext cx="1790124" cy="9255343"/>
            <a:chOff x="0" y="0"/>
            <a:chExt cx="1790123" cy="9255342"/>
          </a:xfrm>
        </p:grpSpPr>
        <p:sp>
          <p:nvSpPr>
            <p:cNvPr id="334" name="Group"/>
            <p:cNvSpPr/>
            <p:nvPr/>
          </p:nvSpPr>
          <p:spPr>
            <a:xfrm>
              <a:off x="0" y="3732609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5" name="Group"/>
            <p:cNvSpPr/>
            <p:nvPr/>
          </p:nvSpPr>
          <p:spPr>
            <a:xfrm>
              <a:off x="0" y="0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6" name="Group"/>
            <p:cNvSpPr/>
            <p:nvPr/>
          </p:nvSpPr>
          <p:spPr>
            <a:xfrm>
              <a:off x="0" y="7465218"/>
              <a:ext cx="1790124" cy="1790125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8" name="специал"/>
          <p:cNvSpPr txBox="1">
            <a:spLocks noGrp="1"/>
          </p:cNvSpPr>
          <p:nvPr>
            <p:ph type="title"/>
          </p:nvPr>
        </p:nvSpPr>
        <p:spPr>
          <a:xfrm>
            <a:off x="-9843" y="292284"/>
            <a:ext cx="6849746" cy="2242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2C7A92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9" name="село"/>
          <p:cNvSpPr txBox="1"/>
          <p:nvPr/>
        </p:nvSpPr>
        <p:spPr>
          <a:xfrm>
            <a:off x="635584" y="2217696"/>
            <a:ext cx="887211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2C7A92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село</a:t>
            </a:r>
          </a:p>
        </p:txBody>
      </p:sp>
      <p:sp>
        <p:nvSpPr>
          <p:cNvPr id="340" name="Для кого"/>
          <p:cNvSpPr txBox="1"/>
          <p:nvPr/>
        </p:nvSpPr>
        <p:spPr>
          <a:xfrm>
            <a:off x="5321809" y="2217696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1" name="Основные условия"/>
          <p:cNvSpPr txBox="1"/>
          <p:nvPr/>
        </p:nvSpPr>
        <p:spPr>
          <a:xfrm>
            <a:off x="5321809" y="5994736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Основные условия</a:t>
            </a:r>
          </a:p>
        </p:txBody>
      </p:sp>
      <p:sp>
        <p:nvSpPr>
          <p:cNvPr id="342" name="специальные условия"/>
          <p:cNvSpPr txBox="1"/>
          <p:nvPr/>
        </p:nvSpPr>
        <p:spPr>
          <a:xfrm>
            <a:off x="5321809" y="9771777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</a:t>
            </a:r>
          </a:p>
        </p:txBody>
      </p:sp>
      <p:sp>
        <p:nvSpPr>
          <p:cNvPr id="343" name="Для всех субъектов МСП, с регистрацией в сельских…"/>
          <p:cNvSpPr txBox="1"/>
          <p:nvPr/>
        </p:nvSpPr>
        <p:spPr>
          <a:xfrm>
            <a:off x="13763280" y="2086893"/>
            <a:ext cx="8675451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Для всех субъектов МСП, с регистрацией в сельских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населенных пунктах Ненецкого автономного округа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не менее 3 (трех) месяцев</a:t>
            </a:r>
          </a:p>
        </p:txBody>
      </p:sp>
      <p:sp>
        <p:nvSpPr>
          <p:cNvPr id="344" name="Срок – до 36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36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6 %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345" name="Наличие плана доходов и расходов на 3 (три) года…"/>
          <p:cNvSpPr txBox="1"/>
          <p:nvPr/>
        </p:nvSpPr>
        <p:spPr>
          <a:xfrm>
            <a:off x="13247636" y="9871807"/>
            <a:ext cx="8495915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sz="3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venir Next"/>
              </a:rPr>
              <a:t>Наличие технико-экономического обоснования</a:t>
            </a: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6" name="любой вид оборудования, автомобильная…"/>
          <p:cNvSpPr txBox="1"/>
          <p:nvPr/>
        </p:nvSpPr>
        <p:spPr>
          <a:xfrm>
            <a:off x="584784" y="3860177"/>
            <a:ext cx="5910271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4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noun_843641_cc1.png" descr="noun_843641_cc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46192" y="292284"/>
            <a:ext cx="1187421" cy="1138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Rectangle"/>
          <p:cNvSpPr/>
          <p:nvPr/>
        </p:nvSpPr>
        <p:spPr>
          <a:xfrm>
            <a:off x="12192000" y="-8930"/>
            <a:ext cx="12310530" cy="13716001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3" name="Rectangle"/>
          <p:cNvSpPr/>
          <p:nvPr/>
        </p:nvSpPr>
        <p:spPr>
          <a:xfrm>
            <a:off x="-118530" y="-8930"/>
            <a:ext cx="12310530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57" name="Group"/>
          <p:cNvGrpSpPr/>
          <p:nvPr/>
        </p:nvGrpSpPr>
        <p:grpSpPr>
          <a:xfrm>
            <a:off x="11353310" y="2031631"/>
            <a:ext cx="1790124" cy="9255343"/>
            <a:chOff x="0" y="0"/>
            <a:chExt cx="1790123" cy="9255342"/>
          </a:xfrm>
        </p:grpSpPr>
        <p:sp>
          <p:nvSpPr>
            <p:cNvPr id="354" name="Group"/>
            <p:cNvSpPr/>
            <p:nvPr/>
          </p:nvSpPr>
          <p:spPr>
            <a:xfrm>
              <a:off x="0" y="3732609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5" name="Group"/>
            <p:cNvSpPr/>
            <p:nvPr/>
          </p:nvSpPr>
          <p:spPr>
            <a:xfrm>
              <a:off x="0" y="0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6" name="Group"/>
            <p:cNvSpPr/>
            <p:nvPr/>
          </p:nvSpPr>
          <p:spPr>
            <a:xfrm>
              <a:off x="0" y="7465218"/>
              <a:ext cx="1790124" cy="1790125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58" name="специал"/>
          <p:cNvSpPr txBox="1">
            <a:spLocks noGrp="1"/>
          </p:cNvSpPr>
          <p:nvPr>
            <p:ph type="title"/>
          </p:nvPr>
        </p:nvSpPr>
        <p:spPr>
          <a:xfrm>
            <a:off x="-9843" y="292284"/>
            <a:ext cx="6849746" cy="2242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2C7A92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" name="индивидуальный"/>
          <p:cNvSpPr txBox="1"/>
          <p:nvPr/>
        </p:nvSpPr>
        <p:spPr>
          <a:xfrm>
            <a:off x="635584" y="2217696"/>
            <a:ext cx="887211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2C7A92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индивидуальный</a:t>
            </a:r>
          </a:p>
        </p:txBody>
      </p:sp>
      <p:sp>
        <p:nvSpPr>
          <p:cNvPr id="360" name="Для кого"/>
          <p:cNvSpPr txBox="1"/>
          <p:nvPr/>
        </p:nvSpPr>
        <p:spPr>
          <a:xfrm>
            <a:off x="5248657" y="2217696"/>
            <a:ext cx="5889804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1" name="Основные условия"/>
          <p:cNvSpPr txBox="1"/>
          <p:nvPr/>
        </p:nvSpPr>
        <p:spPr>
          <a:xfrm>
            <a:off x="5248657" y="5994736"/>
            <a:ext cx="5889804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Основные условия</a:t>
            </a:r>
          </a:p>
        </p:txBody>
      </p:sp>
      <p:sp>
        <p:nvSpPr>
          <p:cNvPr id="362" name="специальные условия"/>
          <p:cNvSpPr txBox="1"/>
          <p:nvPr/>
        </p:nvSpPr>
        <p:spPr>
          <a:xfrm>
            <a:off x="5248657" y="9771777"/>
            <a:ext cx="5889804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</a:t>
            </a:r>
          </a:p>
        </p:txBody>
      </p:sp>
      <p:sp>
        <p:nvSpPr>
          <p:cNvPr id="363" name="Для всех видов организаций и предприятий с любой…"/>
          <p:cNvSpPr txBox="1"/>
          <p:nvPr/>
        </p:nvSpPr>
        <p:spPr>
          <a:xfrm>
            <a:off x="13763280" y="2086893"/>
            <a:ext cx="8893459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Для всех видов организаций и предприятий с любой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формой собственности с регистрацией от 3 (трех) лет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на территории Ненецкого автономного округа</a:t>
            </a:r>
          </a:p>
        </p:txBody>
      </p:sp>
      <p:sp>
        <p:nvSpPr>
          <p:cNvPr id="364" name="Срок – до 84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6 %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365" name="Наличие плана доходов и расходов на весь период…"/>
          <p:cNvSpPr txBox="1"/>
          <p:nvPr/>
        </p:nvSpPr>
        <p:spPr>
          <a:xfrm>
            <a:off x="13247636" y="9871807"/>
            <a:ext cx="8470266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sz="3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venir Next"/>
              </a:rPr>
              <a:t>Наличие технико-экономического обоснования</a:t>
            </a: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Минимальная с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умма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6" name="любой вид оборудования, автомобильная…"/>
          <p:cNvSpPr txBox="1"/>
          <p:nvPr/>
        </p:nvSpPr>
        <p:spPr>
          <a:xfrm>
            <a:off x="584784" y="3860177"/>
            <a:ext cx="5910271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6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noun_843641_cc1.png" descr="noun_843641_cc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46192" y="292284"/>
            <a:ext cx="1187421" cy="1138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расчеты"/>
          <p:cNvSpPr txBox="1">
            <a:spLocks noGrp="1"/>
          </p:cNvSpPr>
          <p:nvPr>
            <p:ph type="title"/>
          </p:nvPr>
        </p:nvSpPr>
        <p:spPr>
          <a:xfrm>
            <a:off x="1001858" y="321242"/>
            <a:ext cx="18134430" cy="224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расчеты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93" name="Таблица 1"/>
          <p:cNvGraphicFramePr/>
          <p:nvPr>
            <p:extLst>
              <p:ext uri="{D42A27DB-BD31-4B8C-83A1-F6EECF244321}">
                <p14:modId xmlns:p14="http://schemas.microsoft.com/office/powerpoint/2010/main" val="1908906290"/>
              </p:ext>
            </p:extLst>
          </p:nvPr>
        </p:nvGraphicFramePr>
        <p:xfrm>
          <a:off x="1847418" y="2563641"/>
          <a:ext cx="20528393" cy="1047591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95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4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3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0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3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056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Сумма, руб.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</a:t>
                      </a:r>
                    </a:p>
                    <a:p>
                      <a:pPr defTabSz="914400">
                        <a:defRPr sz="23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Старт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 </a:t>
                      </a:r>
                      <a:r>
                        <a:rPr u="sng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Развитие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 </a:t>
                      </a:r>
                      <a:r>
                        <a:rPr u="sng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Доверие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 </a:t>
                      </a:r>
                      <a:r>
                        <a:rPr u="sng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Производитель</a:t>
                      </a: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</a:p>
                    <a:p>
                      <a:pPr defTabSz="914400">
                        <a:defRPr sz="23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Бюджет</a:t>
                      </a: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defTabSz="914400">
                        <a:defRPr sz="23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Село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 </a:t>
                      </a:r>
                      <a:r>
                        <a:rPr u="sng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Индивидуальный</a:t>
                      </a: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 1 000 000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12,5 %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11,5 </a:t>
                      </a: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1 000 000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2 000 000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12,0 %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11,0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2 000 000 до 3 000 000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10,5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3 000 000 до 4 000 000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11,0 %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10,0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10,0 %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4 000 000 до 5 000 000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9,50%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26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5 000 000 до 7 000 000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9,0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7 000 000 до 10 000 000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8,5 %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9,5 %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10 000 000 до 15 000 000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1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</a:t>
                      </a:r>
                      <a:r>
                        <a:rPr lang="ru-RU" sz="2200" b="1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sz="2200" b="1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</a:t>
                      </a:r>
                      <a:r>
                        <a:rPr lang="ru-RU"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b="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9,0 %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15 000 000 до 20 000 000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b="1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</a:t>
                      </a:r>
                      <a:r>
                        <a:rPr lang="ru-RU" sz="2200" b="1" baseline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%</a:t>
                      </a:r>
                      <a:endParaRPr sz="2200" b="1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8,5 %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20 000 000 до 25 000 000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8,0 %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25 000 000 до 30 000 000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7,5 %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30 000 000 до 40 000 000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7,0 %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40 000 000 до 50 000 000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6,5 %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24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более 50 000 000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расчеты"/>
          <p:cNvSpPr txBox="1">
            <a:spLocks noGrp="1"/>
          </p:cNvSpPr>
          <p:nvPr>
            <p:ph type="title"/>
          </p:nvPr>
        </p:nvSpPr>
        <p:spPr>
          <a:xfrm>
            <a:off x="1001858" y="321242"/>
            <a:ext cx="18134430" cy="224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расчеты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96" name="Таблица 5"/>
          <p:cNvGraphicFramePr/>
          <p:nvPr>
            <p:extLst>
              <p:ext uri="{D42A27DB-BD31-4B8C-83A1-F6EECF244321}">
                <p14:modId xmlns:p14="http://schemas.microsoft.com/office/powerpoint/2010/main" val="3392409456"/>
              </p:ext>
            </p:extLst>
          </p:nvPr>
        </p:nvGraphicFramePr>
        <p:xfrm>
          <a:off x="1523434" y="2577513"/>
          <a:ext cx="20770721" cy="1037602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99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4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7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3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16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79483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Параметры</a:t>
                      </a:r>
                      <a:endParaRPr sz="2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defTabSz="914400">
                        <a:defRPr sz="22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Старт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</a:t>
                      </a:r>
                      <a:r>
                        <a:rPr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b="1" u="sng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Развитие</a:t>
                      </a:r>
                      <a:endParaRPr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</a:t>
                      </a:r>
                      <a:r>
                        <a:rPr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b="1" u="sng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Доверие</a:t>
                      </a:r>
                      <a:endParaRPr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  <a:r>
                        <a:rPr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b="1" u="sng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Производитель</a:t>
                      </a:r>
                      <a:endParaRPr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defTabSz="914400">
                        <a:defRPr sz="22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Бюджет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defTabSz="914400">
                        <a:defRPr sz="22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Село</a:t>
                      </a:r>
                      <a:endParaRPr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</a:t>
                      </a:r>
                      <a:r>
                        <a:rPr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b="1" u="sng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Индивидуальный</a:t>
                      </a:r>
                      <a:endParaRPr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024">
                <a:tc>
                  <a:txBody>
                    <a:bodyPr/>
                    <a:lstStyle/>
                    <a:p>
                      <a:pPr defTabSz="914400">
                        <a:def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</a:t>
                      </a: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регистрации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мес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1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года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1 года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3 лет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6 мес.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Х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6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мес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3 лет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85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Ставка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по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договору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лизинга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8,5 %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8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</a:t>
                      </a:r>
                      <a:r>
                        <a:rPr lang="ru-RU"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,0 </a:t>
                      </a:r>
                      <a:r>
                        <a:rPr sz="2200" b="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endParaRPr sz="2200" b="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6,0 %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6,0 %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b="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6,0 %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55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Максимальный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срок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сделки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36 мес.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60 мес.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48 мес.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60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мес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36 мес.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36 мес.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60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мес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 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155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Сумма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сделки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 3 млн руб.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 7 млн руб.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10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млн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руб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 15 млн руб.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20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млн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руб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 3 млн руб.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более 7 млн руб.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155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Аванс</a:t>
                      </a:r>
                      <a:endParaRPr sz="2200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  <a:sym typeface="Times New Roman"/>
                      </a:endParaRPr>
                    </a:p>
                  </a:txBody>
                  <a:tcPr marL="45720" marR="45720" anchor="ctr" horzOverflow="overflow"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 10%
до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от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5</a:t>
                      </a:r>
                      <a:r>
                        <a:rPr sz="22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%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
</a:t>
                      </a:r>
                      <a:r>
                        <a:rPr sz="22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до</a:t>
                      </a:r>
                      <a:r>
                        <a:rPr sz="22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sym typeface="Times New Roman"/>
                        </a:rPr>
                        <a:t> 49%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99" name="Rectangle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0" name="нужен лизинг?"/>
          <p:cNvSpPr txBox="1">
            <a:spLocks noGrp="1"/>
          </p:cNvSpPr>
          <p:nvPr>
            <p:ph type="title"/>
          </p:nvPr>
        </p:nvSpPr>
        <p:spPr>
          <a:xfrm>
            <a:off x="9924594" y="0"/>
            <a:ext cx="12112446" cy="4217082"/>
          </a:xfrm>
          <a:prstGeom prst="rect">
            <a:avLst/>
          </a:prstGeom>
        </p:spPr>
        <p:txBody>
          <a:bodyPr/>
          <a:lstStyle>
            <a:lvl1pPr algn="ctr">
              <a:defRPr sz="11200">
                <a:solidFill>
                  <a:srgbClr val="FFFFFF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нужен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401" name="Logo_CRB.png" descr="Logo_CR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21257" y="4705036"/>
            <a:ext cx="3272693" cy="4305928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fond83.ru"/>
          <p:cNvSpPr txBox="1">
            <a:spLocks noGrp="1"/>
          </p:cNvSpPr>
          <p:nvPr>
            <p:ph type="body" sz="quarter" idx="4294967295"/>
          </p:nvPr>
        </p:nvSpPr>
        <p:spPr>
          <a:xfrm>
            <a:off x="10701422" y="10546864"/>
            <a:ext cx="2981156" cy="98465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3500" b="1" cap="none" spc="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fond83.ru</a:t>
            </a:r>
          </a:p>
        </p:txBody>
      </p:sp>
      <p:sp>
        <p:nvSpPr>
          <p:cNvPr id="403" name="vk.com/nao_business"/>
          <p:cNvSpPr txBox="1"/>
          <p:nvPr/>
        </p:nvSpPr>
        <p:spPr>
          <a:xfrm>
            <a:off x="10701422" y="11406547"/>
            <a:ext cx="6953426" cy="984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spcBef>
                <a:spcPts val="1000"/>
              </a:spcBef>
              <a:defRPr sz="35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vk.com/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nao_business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instagram.com/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nao_business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4" name="звоните: 2-18-48"/>
          <p:cNvSpPr txBox="1"/>
          <p:nvPr/>
        </p:nvSpPr>
        <p:spPr>
          <a:xfrm>
            <a:off x="9924594" y="4071207"/>
            <a:ext cx="7730254" cy="1625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l">
              <a:defRPr u="sng" cap="all" spc="9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pP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звоните</a:t>
            </a:r>
            <a:r>
              <a:rPr u="none">
                <a:latin typeface="Calibri" panose="020F0502020204030204" pitchFamily="34" charset="0"/>
                <a:cs typeface="Calibri" panose="020F0502020204030204" pitchFamily="34" charset="0"/>
              </a:rPr>
              <a:t>: 2-18-48</a:t>
            </a:r>
          </a:p>
        </p:txBody>
      </p:sp>
      <p:sp>
        <p:nvSpPr>
          <p:cNvPr id="405" name="пишите: nlknao@yandex.ru"/>
          <p:cNvSpPr txBox="1"/>
          <p:nvPr/>
        </p:nvSpPr>
        <p:spPr>
          <a:xfrm>
            <a:off x="9924594" y="5696261"/>
            <a:ext cx="12587934" cy="1625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l">
              <a:defRPr u="sng" cap="all" spc="9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pPr>
            <a:r>
              <a:rPr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пишите</a:t>
            </a:r>
            <a:r>
              <a:rPr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nlknao@yandex.ru</a:t>
            </a:r>
            <a:endParaRPr u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преимущества лизинга для МСП"/>
          <p:cNvSpPr txBox="1">
            <a:spLocks noGrp="1"/>
          </p:cNvSpPr>
          <p:nvPr>
            <p:ph type="title"/>
          </p:nvPr>
        </p:nvSpPr>
        <p:spPr>
          <a:xfrm>
            <a:off x="1291068" y="1028884"/>
            <a:ext cx="21954826" cy="2242399"/>
          </a:xfrm>
          <a:prstGeom prst="rect">
            <a:avLst/>
          </a:prstGeom>
        </p:spPr>
        <p:txBody>
          <a:bodyPr>
            <a:noAutofit/>
          </a:bodyPr>
          <a:lstStyle>
            <a:lvl1pPr defTabSz="698301">
              <a:defRPr sz="9520">
                <a:solidFill>
                  <a:srgbClr val="FFFFFF"/>
                </a:solidFill>
              </a:defRPr>
            </a:lvl1pPr>
          </a:lstStyle>
          <a:p>
            <a:pPr algn="ctr"/>
            <a:r>
              <a:rPr sz="101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преимущества</a:t>
            </a:r>
            <a:r>
              <a:rPr sz="10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100"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sz="10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1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10100" b="1" dirty="0">
                <a:latin typeface="Calibri" panose="020F0502020204030204" pitchFamily="34" charset="0"/>
                <a:cs typeface="Calibri" panose="020F0502020204030204" pitchFamily="34" charset="0"/>
              </a:rPr>
              <a:t> МСП</a:t>
            </a:r>
          </a:p>
        </p:txBody>
      </p:sp>
      <p:sp>
        <p:nvSpPr>
          <p:cNvPr id="193" name="Rectangle"/>
          <p:cNvSpPr>
            <a:spLocks noGrp="1"/>
          </p:cNvSpPr>
          <p:nvPr>
            <p:ph type="body" idx="13"/>
          </p:nvPr>
        </p:nvSpPr>
        <p:spPr>
          <a:xfrm>
            <a:off x="1291068" y="4321969"/>
            <a:ext cx="6728858" cy="7620791"/>
          </a:xfrm>
          <a:prstGeom prst="rect">
            <a:avLst/>
          </a:prstGeom>
        </p:spPr>
        <p:txBody>
          <a:bodyPr/>
          <a:lstStyle/>
          <a:p>
            <a:pPr algn="ctr"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" name="Минимальные авансы…"/>
          <p:cNvSpPr txBox="1">
            <a:spLocks noGrp="1"/>
          </p:cNvSpPr>
          <p:nvPr>
            <p:ph type="body" sz="quarter" idx="1"/>
          </p:nvPr>
        </p:nvSpPr>
        <p:spPr>
          <a:xfrm>
            <a:off x="1623926" y="8929687"/>
            <a:ext cx="7042369" cy="3352013"/>
          </a:xfrm>
          <a:prstGeom prst="rect">
            <a:avLst/>
          </a:prstGeom>
        </p:spPr>
        <p:txBody>
          <a:bodyPr/>
          <a:lstStyle/>
          <a:p>
            <a:pPr marL="271638" indent="-271638">
              <a:buSzPct val="75000"/>
              <a:buChar char="•"/>
              <a:defRPr sz="3000">
                <a:solidFill>
                  <a:srgbClr val="53585F"/>
                </a:solidFill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Минимальные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авансы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>
              <a:buSzPct val="75000"/>
              <a:buChar char="•"/>
              <a:defRPr sz="3000">
                <a:solidFill>
                  <a:srgbClr val="53585F"/>
                </a:solidFill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Отсутствие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дополнительного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обеспечения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" name="доступность"/>
          <p:cNvSpPr txBox="1">
            <a:spLocks noGrp="1"/>
          </p:cNvSpPr>
          <p:nvPr>
            <p:ph type="body" idx="22"/>
          </p:nvPr>
        </p:nvSpPr>
        <p:spPr>
          <a:xfrm>
            <a:off x="2543930" y="7578134"/>
            <a:ext cx="4223134" cy="1267659"/>
          </a:xfrm>
          <a:prstGeom prst="rect">
            <a:avLst/>
          </a:prstGeom>
        </p:spPr>
        <p:txBody>
          <a:bodyPr/>
          <a:lstStyle>
            <a:lvl1pPr defTabSz="821531">
              <a:defRPr sz="3000" spc="599">
                <a:solidFill>
                  <a:srgbClr val="1794B0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доступность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6" name="1"/>
          <p:cNvSpPr txBox="1"/>
          <p:nvPr/>
        </p:nvSpPr>
        <p:spPr>
          <a:xfrm>
            <a:off x="3418111" y="5000696"/>
            <a:ext cx="2474773" cy="2577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13000" cap="all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97" name="Rectangle"/>
          <p:cNvSpPr/>
          <p:nvPr/>
        </p:nvSpPr>
        <p:spPr>
          <a:xfrm>
            <a:off x="8748198" y="4321969"/>
            <a:ext cx="6887603" cy="762079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8" name="налоговые преференции"/>
          <p:cNvSpPr txBox="1"/>
          <p:nvPr/>
        </p:nvSpPr>
        <p:spPr>
          <a:xfrm>
            <a:off x="10080433" y="7578134"/>
            <a:ext cx="4223134" cy="126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налоговые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преференции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9" name="2"/>
          <p:cNvSpPr txBox="1"/>
          <p:nvPr/>
        </p:nvSpPr>
        <p:spPr>
          <a:xfrm>
            <a:off x="10954613" y="5000697"/>
            <a:ext cx="2474773" cy="2577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13000" cap="all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00" name="Возможность зачета НДС…"/>
          <p:cNvSpPr txBox="1"/>
          <p:nvPr/>
        </p:nvSpPr>
        <p:spPr>
          <a:xfrm>
            <a:off x="9033430" y="8929687"/>
            <a:ext cx="6401329" cy="2280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marL="268922" indent="-268922" algn="l" defTabSz="813315">
              <a:buSzPct val="75000"/>
              <a:buChar char="•"/>
              <a:defRPr sz="297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Возможность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зачета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НДС</a:t>
            </a:r>
          </a:p>
          <a:p>
            <a:pPr marL="268922" indent="-268922" algn="l" defTabSz="813315">
              <a:buSzPct val="75000"/>
              <a:buChar char="•"/>
              <a:defRPr sz="297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Минимизация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налога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прибыль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все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расходы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лизингу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учитываются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полном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объеме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1" name="Rectangle"/>
          <p:cNvSpPr/>
          <p:nvPr/>
        </p:nvSpPr>
        <p:spPr>
          <a:xfrm>
            <a:off x="16358291" y="4321969"/>
            <a:ext cx="6887603" cy="762079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2" name="инвестиции"/>
          <p:cNvSpPr txBox="1"/>
          <p:nvPr/>
        </p:nvSpPr>
        <p:spPr>
          <a:xfrm>
            <a:off x="17616935" y="7578135"/>
            <a:ext cx="4370314" cy="12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инвестиции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3" name="3"/>
          <p:cNvSpPr txBox="1"/>
          <p:nvPr/>
        </p:nvSpPr>
        <p:spPr>
          <a:xfrm>
            <a:off x="18491116" y="5000696"/>
            <a:ext cx="2474773" cy="2577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13000" cap="all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04" name="Привлеченные финансовые ресурсы…"/>
          <p:cNvSpPr txBox="1"/>
          <p:nvPr/>
        </p:nvSpPr>
        <p:spPr>
          <a:xfrm>
            <a:off x="16696932" y="8929687"/>
            <a:ext cx="6728859" cy="2866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Привлеченные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финансовые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ресурсы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Долгосрочные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развития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бизнеса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"/>
          <p:cNvGrpSpPr/>
          <p:nvPr/>
        </p:nvGrpSpPr>
        <p:grpSpPr>
          <a:xfrm>
            <a:off x="1803878" y="1159376"/>
            <a:ext cx="15471077" cy="11397248"/>
            <a:chOff x="0" y="0"/>
            <a:chExt cx="15471075" cy="11397246"/>
          </a:xfrm>
        </p:grpSpPr>
        <p:sp>
          <p:nvSpPr>
            <p:cNvPr id="207" name="Group"/>
            <p:cNvSpPr/>
            <p:nvPr/>
          </p:nvSpPr>
          <p:spPr>
            <a:xfrm>
              <a:off x="5348244" y="1313748"/>
              <a:ext cx="10122832" cy="387590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4C4C4C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8" name="НАШИ ЛИЗИНГОВЫЕ ПРОДУКТЫ"/>
            <p:cNvSpPr txBox="1"/>
            <p:nvPr/>
          </p:nvSpPr>
          <p:spPr>
            <a:xfrm>
              <a:off x="781038" y="2373164"/>
              <a:ext cx="3786168" cy="66509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457200">
                <a:lnSpc>
                  <a:spcPct val="90000"/>
                </a:lnSpc>
                <a:spcBef>
                  <a:spcPts val="5500"/>
                </a:spcBef>
                <a:defRPr sz="4000" b="1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lvl1pPr>
            </a:lstStyle>
            <a:p>
              <a:r>
                <a:rPr>
                  <a:latin typeface="Calibri" panose="020F0502020204030204" pitchFamily="34" charset="0"/>
                  <a:cs typeface="Calibri" panose="020F0502020204030204" pitchFamily="34" charset="0"/>
                </a:rPr>
                <a:t>НАШИ ЛИЗИНГОВЫЕ ПРОДУКТЫ</a:t>
              </a:r>
            </a:p>
          </p:txBody>
        </p:sp>
        <p:sp>
          <p:nvSpPr>
            <p:cNvPr id="209" name="Shape"/>
            <p:cNvSpPr/>
            <p:nvPr/>
          </p:nvSpPr>
          <p:spPr>
            <a:xfrm>
              <a:off x="0" y="0"/>
              <a:ext cx="5348245" cy="113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25" y="0"/>
                  </a:moveTo>
                  <a:cubicBezTo>
                    <a:pt x="1668" y="0"/>
                    <a:pt x="0" y="778"/>
                    <a:pt x="0" y="1740"/>
                  </a:cubicBezTo>
                  <a:lnTo>
                    <a:pt x="0" y="19860"/>
                  </a:lnTo>
                  <a:cubicBezTo>
                    <a:pt x="0" y="20822"/>
                    <a:pt x="1669" y="21600"/>
                    <a:pt x="3725" y="21600"/>
                  </a:cubicBezTo>
                  <a:lnTo>
                    <a:pt x="17875" y="21600"/>
                  </a:lnTo>
                  <a:cubicBezTo>
                    <a:pt x="19932" y="21600"/>
                    <a:pt x="21600" y="20822"/>
                    <a:pt x="21600" y="19860"/>
                  </a:cubicBezTo>
                  <a:lnTo>
                    <a:pt x="21600" y="1740"/>
                  </a:lnTo>
                  <a:cubicBezTo>
                    <a:pt x="21600" y="778"/>
                    <a:pt x="19932" y="0"/>
                    <a:pt x="17875" y="0"/>
                  </a:cubicBezTo>
                  <a:lnTo>
                    <a:pt x="3725" y="0"/>
                  </a:lnTo>
                  <a:close/>
                  <a:moveTo>
                    <a:pt x="7819" y="1566"/>
                  </a:moveTo>
                  <a:cubicBezTo>
                    <a:pt x="8025" y="1566"/>
                    <a:pt x="8189" y="1644"/>
                    <a:pt x="8189" y="1740"/>
                  </a:cubicBezTo>
                  <a:cubicBezTo>
                    <a:pt x="8189" y="1836"/>
                    <a:pt x="8025" y="1917"/>
                    <a:pt x="7819" y="1917"/>
                  </a:cubicBezTo>
                  <a:cubicBezTo>
                    <a:pt x="7614" y="1917"/>
                    <a:pt x="7450" y="1836"/>
                    <a:pt x="7449" y="1740"/>
                  </a:cubicBezTo>
                  <a:cubicBezTo>
                    <a:pt x="7449" y="1644"/>
                    <a:pt x="7614" y="1566"/>
                    <a:pt x="7819" y="1566"/>
                  </a:cubicBezTo>
                  <a:close/>
                  <a:moveTo>
                    <a:pt x="9686" y="1566"/>
                  </a:moveTo>
                  <a:lnTo>
                    <a:pt x="13411" y="1566"/>
                  </a:lnTo>
                  <a:cubicBezTo>
                    <a:pt x="13617" y="1566"/>
                    <a:pt x="13781" y="1644"/>
                    <a:pt x="13781" y="1740"/>
                  </a:cubicBezTo>
                  <a:cubicBezTo>
                    <a:pt x="13781" y="1836"/>
                    <a:pt x="13617" y="1917"/>
                    <a:pt x="13411" y="1917"/>
                  </a:cubicBezTo>
                  <a:lnTo>
                    <a:pt x="9686" y="1917"/>
                  </a:lnTo>
                  <a:cubicBezTo>
                    <a:pt x="9481" y="1917"/>
                    <a:pt x="9307" y="1836"/>
                    <a:pt x="9307" y="1740"/>
                  </a:cubicBezTo>
                  <a:cubicBezTo>
                    <a:pt x="9307" y="1644"/>
                    <a:pt x="9481" y="1566"/>
                    <a:pt x="9686" y="1566"/>
                  </a:cubicBezTo>
                  <a:close/>
                  <a:moveTo>
                    <a:pt x="1488" y="3136"/>
                  </a:moveTo>
                  <a:lnTo>
                    <a:pt x="20112" y="3136"/>
                  </a:lnTo>
                  <a:lnTo>
                    <a:pt x="20112" y="18468"/>
                  </a:lnTo>
                  <a:lnTo>
                    <a:pt x="1488" y="18468"/>
                  </a:lnTo>
                  <a:lnTo>
                    <a:pt x="1488" y="3136"/>
                  </a:lnTo>
                  <a:close/>
                  <a:moveTo>
                    <a:pt x="10857" y="19335"/>
                  </a:moveTo>
                  <a:cubicBezTo>
                    <a:pt x="11710" y="19335"/>
                    <a:pt x="12398" y="19660"/>
                    <a:pt x="12398" y="20059"/>
                  </a:cubicBezTo>
                  <a:cubicBezTo>
                    <a:pt x="12398" y="20458"/>
                    <a:pt x="11710" y="20782"/>
                    <a:pt x="10857" y="20782"/>
                  </a:cubicBezTo>
                  <a:cubicBezTo>
                    <a:pt x="10005" y="20782"/>
                    <a:pt x="9307" y="20458"/>
                    <a:pt x="9307" y="20059"/>
                  </a:cubicBezTo>
                  <a:cubicBezTo>
                    <a:pt x="9307" y="19660"/>
                    <a:pt x="10005" y="19335"/>
                    <a:pt x="10857" y="1933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0" name="Group"/>
            <p:cNvSpPr/>
            <p:nvPr/>
          </p:nvSpPr>
          <p:spPr>
            <a:xfrm>
              <a:off x="5348244" y="6207592"/>
              <a:ext cx="10122832" cy="387590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4C4C4C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2" name="СТАНДАРТНАЯ ЛИНЕЙКА"/>
          <p:cNvSpPr txBox="1"/>
          <p:nvPr/>
        </p:nvSpPr>
        <p:spPr>
          <a:xfrm>
            <a:off x="7971766" y="2887230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l"/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СТАНДАРТНАЯ ЛИНЕЙКА</a:t>
            </a:r>
          </a:p>
        </p:txBody>
      </p:sp>
      <p:sp>
        <p:nvSpPr>
          <p:cNvPr id="213" name="любой вид оборудования, автомобильная…"/>
          <p:cNvSpPr txBox="1"/>
          <p:nvPr/>
        </p:nvSpPr>
        <p:spPr>
          <a:xfrm>
            <a:off x="7971766" y="3946856"/>
            <a:ext cx="7136568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специализированная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техника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бизнеса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4" name="специальная ЛИНЕЙКА"/>
          <p:cNvSpPr txBox="1"/>
          <p:nvPr/>
        </p:nvSpPr>
        <p:spPr>
          <a:xfrm>
            <a:off x="7971766" y="7518400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l"/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специальная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ЛИНЕЙКА</a:t>
            </a:r>
          </a:p>
        </p:txBody>
      </p:sp>
      <p:sp>
        <p:nvSpPr>
          <p:cNvPr id="215" name="любой вид оборудования, автомобильная…"/>
          <p:cNvSpPr txBox="1"/>
          <p:nvPr/>
        </p:nvSpPr>
        <p:spPr>
          <a:xfrm>
            <a:off x="7971766" y="9238596"/>
            <a:ext cx="7117332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бизнеса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лизинговые продукты"/>
          <p:cNvSpPr txBox="1">
            <a:spLocks noGrp="1"/>
          </p:cNvSpPr>
          <p:nvPr>
            <p:ph type="title"/>
          </p:nvPr>
        </p:nvSpPr>
        <p:spPr>
          <a:xfrm>
            <a:off x="4726769" y="835003"/>
            <a:ext cx="14930462" cy="2242399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лизинговые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продукты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24" name="Group"/>
          <p:cNvGrpSpPr/>
          <p:nvPr/>
        </p:nvGrpSpPr>
        <p:grpSpPr>
          <a:xfrm>
            <a:off x="3850875" y="3730856"/>
            <a:ext cx="16682251" cy="8485846"/>
            <a:chOff x="0" y="0"/>
            <a:chExt cx="16682249" cy="8485844"/>
          </a:xfrm>
        </p:grpSpPr>
        <p:grpSp>
          <p:nvGrpSpPr>
            <p:cNvPr id="220" name="Group"/>
            <p:cNvGrpSpPr/>
            <p:nvPr/>
          </p:nvGrpSpPr>
          <p:grpSpPr>
            <a:xfrm>
              <a:off x="0" y="1643"/>
              <a:ext cx="8153352" cy="8484202"/>
              <a:chOff x="0" y="0"/>
              <a:chExt cx="8153351" cy="8484201"/>
            </a:xfrm>
          </p:grpSpPr>
          <p:sp>
            <p:nvSpPr>
              <p:cNvPr id="218" name="Group"/>
              <p:cNvSpPr/>
              <p:nvPr/>
            </p:nvSpPr>
            <p:spPr>
              <a:xfrm>
                <a:off x="487188" y="0"/>
                <a:ext cx="7666164" cy="7366617"/>
              </a:xfrm>
              <a:prstGeom prst="roundRect">
                <a:avLst>
                  <a:gd name="adj" fmla="val 3485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9" name="Group"/>
              <p:cNvSpPr/>
              <p:nvPr/>
            </p:nvSpPr>
            <p:spPr>
              <a:xfrm>
                <a:off x="0" y="6189241"/>
                <a:ext cx="2294960" cy="2294961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635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23" name="Group"/>
            <p:cNvGrpSpPr/>
            <p:nvPr/>
          </p:nvGrpSpPr>
          <p:grpSpPr>
            <a:xfrm>
              <a:off x="8528898" y="0"/>
              <a:ext cx="8153352" cy="8485845"/>
              <a:chOff x="0" y="0"/>
              <a:chExt cx="8153351" cy="8485844"/>
            </a:xfrm>
          </p:grpSpPr>
          <p:sp>
            <p:nvSpPr>
              <p:cNvPr id="221" name="Rounded Rectangle"/>
              <p:cNvSpPr/>
              <p:nvPr/>
            </p:nvSpPr>
            <p:spPr>
              <a:xfrm>
                <a:off x="487188" y="0"/>
                <a:ext cx="7666164" cy="7366617"/>
              </a:xfrm>
              <a:prstGeom prst="roundRect">
                <a:avLst>
                  <a:gd name="adj" fmla="val 267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2" name="Group"/>
              <p:cNvSpPr/>
              <p:nvPr/>
            </p:nvSpPr>
            <p:spPr>
              <a:xfrm>
                <a:off x="0" y="6190884"/>
                <a:ext cx="2294960" cy="2294961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635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25" name="Старт…"/>
          <p:cNvSpPr txBox="1">
            <a:spLocks noGrp="1"/>
          </p:cNvSpPr>
          <p:nvPr>
            <p:ph type="body" sz="quarter" idx="1"/>
          </p:nvPr>
        </p:nvSpPr>
        <p:spPr>
          <a:xfrm>
            <a:off x="4931664" y="5857770"/>
            <a:ext cx="7042369" cy="3352013"/>
          </a:xfrm>
          <a:prstGeom prst="rect">
            <a:avLst/>
          </a:prstGeom>
        </p:spPr>
        <p:txBody>
          <a:bodyPr/>
          <a:lstStyle/>
          <a:p>
            <a:pPr marL="271638" indent="-271638">
              <a:buSzPct val="75000"/>
              <a:buChar char="•"/>
              <a:defRPr sz="3000">
                <a:solidFill>
                  <a:srgbClr val="53585F"/>
                </a:solidFill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Старт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>
              <a:buSzPct val="75000"/>
              <a:buChar char="•"/>
              <a:defRPr sz="3000">
                <a:solidFill>
                  <a:srgbClr val="53585F"/>
                </a:solidFill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>
              <a:buSzPct val="75000"/>
              <a:buChar char="•"/>
              <a:defRPr sz="3000">
                <a:solidFill>
                  <a:srgbClr val="53585F"/>
                </a:solidFill>
              </a:defRP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оверие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6" name="стандарт"/>
          <p:cNvSpPr txBox="1"/>
          <p:nvPr/>
        </p:nvSpPr>
        <p:spPr>
          <a:xfrm>
            <a:off x="5851668" y="4506217"/>
            <a:ext cx="4223133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стандарт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7" name="специал"/>
          <p:cNvSpPr txBox="1"/>
          <p:nvPr/>
        </p:nvSpPr>
        <p:spPr>
          <a:xfrm>
            <a:off x="14410760" y="4506217"/>
            <a:ext cx="4223134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sz="3000" cap="all" spc="599">
                <a:solidFill>
                  <a:srgbClr val="1794B0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8" name="Бюджет…"/>
          <p:cNvSpPr txBox="1"/>
          <p:nvPr/>
        </p:nvSpPr>
        <p:spPr>
          <a:xfrm>
            <a:off x="13490756" y="5857770"/>
            <a:ext cx="7042369" cy="3352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Бюджет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Производитель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Индивидуальный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638" indent="-271638" algn="l">
              <a:buSzPct val="75000"/>
              <a:buChar char="•"/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Село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9" name="noun_843641_cc.png" descr="noun_843641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41259" y="10302033"/>
            <a:ext cx="1524394" cy="146166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noun_911464_cc.png" descr="noun_911464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03633" y="10276633"/>
            <a:ext cx="1397236" cy="17548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"/>
          <p:cNvGrpSpPr/>
          <p:nvPr/>
        </p:nvGrpSpPr>
        <p:grpSpPr>
          <a:xfrm>
            <a:off x="11353310" y="-8930"/>
            <a:ext cx="13069926" cy="13716001"/>
            <a:chOff x="11383913" y="0"/>
            <a:chExt cx="13069924" cy="13716000"/>
          </a:xfrm>
        </p:grpSpPr>
        <p:sp>
          <p:nvSpPr>
            <p:cNvPr id="232" name="Rectangle"/>
            <p:cNvSpPr/>
            <p:nvPr/>
          </p:nvSpPr>
          <p:spPr>
            <a:xfrm>
              <a:off x="12278975" y="0"/>
              <a:ext cx="12174864" cy="13716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36" name="Group"/>
            <p:cNvGrpSpPr/>
            <p:nvPr/>
          </p:nvGrpSpPr>
          <p:grpSpPr>
            <a:xfrm>
              <a:off x="11383913" y="2040561"/>
              <a:ext cx="1790124" cy="9255343"/>
              <a:chOff x="0" y="0"/>
              <a:chExt cx="1790123" cy="9255342"/>
            </a:xfrm>
          </p:grpSpPr>
          <p:sp>
            <p:nvSpPr>
              <p:cNvPr id="233" name="Group"/>
              <p:cNvSpPr/>
              <p:nvPr/>
            </p:nvSpPr>
            <p:spPr>
              <a:xfrm>
                <a:off x="0" y="3732609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4" name="Group"/>
              <p:cNvSpPr/>
              <p:nvPr/>
            </p:nvSpPr>
            <p:spPr>
              <a:xfrm>
                <a:off x="0" y="0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" name="Group"/>
              <p:cNvSpPr/>
              <p:nvPr/>
            </p:nvSpPr>
            <p:spPr>
              <a:xfrm>
                <a:off x="0" y="7465218"/>
                <a:ext cx="1790124" cy="1790125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38" name="Для кого"/>
          <p:cNvSpPr txBox="1"/>
          <p:nvPr/>
        </p:nvSpPr>
        <p:spPr>
          <a:xfrm>
            <a:off x="5717929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9" name="Основные условия"/>
          <p:cNvSpPr txBox="1"/>
          <p:nvPr/>
        </p:nvSpPr>
        <p:spPr>
          <a:xfrm>
            <a:off x="5717929" y="599473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0" name="специальные условия"/>
          <p:cNvSpPr txBox="1"/>
          <p:nvPr/>
        </p:nvSpPr>
        <p:spPr>
          <a:xfrm>
            <a:off x="4864609" y="9771777"/>
            <a:ext cx="62738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специальные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1" name="Для всех субъектов МСП, зарегистрированных…"/>
          <p:cNvSpPr txBox="1"/>
          <p:nvPr/>
        </p:nvSpPr>
        <p:spPr>
          <a:xfrm>
            <a:off x="13670914" y="2128585"/>
            <a:ext cx="9018493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всех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субъектов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МСП,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зарегистрированных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ноля</a:t>
            </a:r>
            <a:r>
              <a:rPr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1 (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одного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года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территории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енецкого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автономного округа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2" name="Срок – до 36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36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8,5 %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243" name="Наличие плана доходов и расходов на 3 (три) года…"/>
          <p:cNvSpPr txBox="1"/>
          <p:nvPr/>
        </p:nvSpPr>
        <p:spPr>
          <a:xfrm>
            <a:off x="13247636" y="9640975"/>
            <a:ext cx="10490050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Наличие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бизнес-плана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Доп.обеспечение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(недвижимое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имущ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-во, поручительство)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3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4" name="стандарт"/>
          <p:cNvSpPr txBox="1">
            <a:spLocks noGrp="1"/>
          </p:cNvSpPr>
          <p:nvPr>
            <p:ph type="title"/>
          </p:nvPr>
        </p:nvSpPr>
        <p:spPr>
          <a:xfrm>
            <a:off x="584785" y="292284"/>
            <a:ext cx="11663588" cy="224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стандарт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" name="старт"/>
          <p:cNvSpPr txBox="1"/>
          <p:nvPr/>
        </p:nvSpPr>
        <p:spPr>
          <a:xfrm>
            <a:off x="584784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старт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" name="любой вид оборудования,…"/>
          <p:cNvSpPr txBox="1"/>
          <p:nvPr/>
        </p:nvSpPr>
        <p:spPr>
          <a:xfrm>
            <a:off x="584784" y="3693978"/>
            <a:ext cx="4122923" cy="114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noun_911464_cc.png" descr="noun_911464_cc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30415" y="292284"/>
            <a:ext cx="942915" cy="1184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"/>
          <p:cNvGrpSpPr/>
          <p:nvPr/>
        </p:nvGrpSpPr>
        <p:grpSpPr>
          <a:xfrm>
            <a:off x="11353310" y="-8930"/>
            <a:ext cx="13069926" cy="13716001"/>
            <a:chOff x="11383913" y="0"/>
            <a:chExt cx="13069924" cy="13716000"/>
          </a:xfrm>
        </p:grpSpPr>
        <p:sp>
          <p:nvSpPr>
            <p:cNvPr id="252" name="Rectangle"/>
            <p:cNvSpPr/>
            <p:nvPr/>
          </p:nvSpPr>
          <p:spPr>
            <a:xfrm>
              <a:off x="12278975" y="0"/>
              <a:ext cx="12174864" cy="13716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56" name="Group"/>
            <p:cNvGrpSpPr/>
            <p:nvPr/>
          </p:nvGrpSpPr>
          <p:grpSpPr>
            <a:xfrm>
              <a:off x="11383913" y="2040561"/>
              <a:ext cx="1790124" cy="9255343"/>
              <a:chOff x="0" y="0"/>
              <a:chExt cx="1790123" cy="9255342"/>
            </a:xfrm>
          </p:grpSpPr>
          <p:sp>
            <p:nvSpPr>
              <p:cNvPr id="253" name="Group"/>
              <p:cNvSpPr/>
              <p:nvPr/>
            </p:nvSpPr>
            <p:spPr>
              <a:xfrm>
                <a:off x="0" y="3732609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4" name="Group"/>
              <p:cNvSpPr/>
              <p:nvPr/>
            </p:nvSpPr>
            <p:spPr>
              <a:xfrm>
                <a:off x="0" y="0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5" name="Group"/>
              <p:cNvSpPr/>
              <p:nvPr/>
            </p:nvSpPr>
            <p:spPr>
              <a:xfrm>
                <a:off x="0" y="7465218"/>
                <a:ext cx="1790124" cy="1790125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58" name="Для кого"/>
          <p:cNvSpPr txBox="1"/>
          <p:nvPr/>
        </p:nvSpPr>
        <p:spPr>
          <a:xfrm>
            <a:off x="5717929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9" name="Основные условия"/>
          <p:cNvSpPr txBox="1"/>
          <p:nvPr/>
        </p:nvSpPr>
        <p:spPr>
          <a:xfrm>
            <a:off x="5717929" y="599473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0" name="специальные условия"/>
          <p:cNvSpPr txBox="1"/>
          <p:nvPr/>
        </p:nvSpPr>
        <p:spPr>
          <a:xfrm>
            <a:off x="5157217" y="9771777"/>
            <a:ext cx="5981244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специальные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1" name="Для всех субъектов МСП с регистрацией от 1 (одного)…"/>
          <p:cNvSpPr txBox="1"/>
          <p:nvPr/>
        </p:nvSpPr>
        <p:spPr>
          <a:xfrm>
            <a:off x="13763280" y="2317725"/>
            <a:ext cx="8949565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Для всех субъектов МСП с регистрацией от 1 (одного)</a:t>
            </a: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года на территории Ненецкого автономного округа</a:t>
            </a:r>
          </a:p>
        </p:txBody>
      </p:sp>
      <p:sp>
        <p:nvSpPr>
          <p:cNvPr id="262" name="Срок – до 60 месяцев…"/>
          <p:cNvSpPr txBox="1"/>
          <p:nvPr/>
        </p:nvSpPr>
        <p:spPr>
          <a:xfrm>
            <a:off x="13247636" y="5863934"/>
            <a:ext cx="6327052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 – до 60 месяцев</a:t>
            </a: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 – от 10 % годовых</a:t>
            </a: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Авансовый платеж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 – от 10 до 49 %</a:t>
            </a:r>
          </a:p>
        </p:txBody>
      </p:sp>
      <p:sp>
        <p:nvSpPr>
          <p:cNvPr id="263" name="Максимальная сумма лизинга – 7 млн рублей"/>
          <p:cNvSpPr txBox="1"/>
          <p:nvPr/>
        </p:nvSpPr>
        <p:spPr>
          <a:xfrm>
            <a:off x="13247636" y="9871808"/>
            <a:ext cx="8630567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Наличие технико-экономического обоснования</a:t>
            </a: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7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5" name="развитие"/>
          <p:cNvSpPr txBox="1"/>
          <p:nvPr/>
        </p:nvSpPr>
        <p:spPr>
          <a:xfrm>
            <a:off x="584784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  <p:sp>
        <p:nvSpPr>
          <p:cNvPr id="266" name="любой вид оборудования, автомобильная…"/>
          <p:cNvSpPr txBox="1"/>
          <p:nvPr/>
        </p:nvSpPr>
        <p:spPr>
          <a:xfrm>
            <a:off x="584784" y="3860177"/>
            <a:ext cx="5716307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стандарт"/>
          <p:cNvSpPr txBox="1">
            <a:spLocks/>
          </p:cNvSpPr>
          <p:nvPr/>
        </p:nvSpPr>
        <p:spPr>
          <a:xfrm>
            <a:off x="584785" y="292284"/>
            <a:ext cx="11663588" cy="2242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1pPr>
            <a:lvl2pPr marL="0" marR="0" indent="2286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2pPr>
            <a:lvl3pPr marL="0" marR="0" indent="4572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3pPr>
            <a:lvl4pPr marL="0" marR="0" indent="6858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4pPr>
            <a:lvl5pPr marL="0" marR="0" indent="9144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5pPr>
            <a:lvl6pPr marL="0" marR="0" indent="11430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6pPr>
            <a:lvl7pPr marL="0" marR="0" indent="13716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7pPr>
            <a:lvl8pPr marL="0" marR="0" indent="16002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8pPr>
            <a:lvl9pPr marL="0" marR="0" indent="18288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9pPr>
          </a:lstStyle>
          <a:p>
            <a:pPr hangingPunct="1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стандарт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noun_911464_cc.png" descr="noun_911464_cc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30415" y="292284"/>
            <a:ext cx="942915" cy="1184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roup"/>
          <p:cNvGrpSpPr/>
          <p:nvPr/>
        </p:nvGrpSpPr>
        <p:grpSpPr>
          <a:xfrm>
            <a:off x="11353310" y="-8930"/>
            <a:ext cx="13069926" cy="13716001"/>
            <a:chOff x="11383913" y="0"/>
            <a:chExt cx="13069924" cy="13716000"/>
          </a:xfrm>
        </p:grpSpPr>
        <p:sp>
          <p:nvSpPr>
            <p:cNvPr id="272" name="Rectangle"/>
            <p:cNvSpPr/>
            <p:nvPr/>
          </p:nvSpPr>
          <p:spPr>
            <a:xfrm>
              <a:off x="12278975" y="0"/>
              <a:ext cx="12174864" cy="13716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76" name="Group"/>
            <p:cNvGrpSpPr/>
            <p:nvPr/>
          </p:nvGrpSpPr>
          <p:grpSpPr>
            <a:xfrm>
              <a:off x="11383913" y="2040561"/>
              <a:ext cx="1790124" cy="9255343"/>
              <a:chOff x="0" y="0"/>
              <a:chExt cx="1790123" cy="9255342"/>
            </a:xfrm>
          </p:grpSpPr>
          <p:sp>
            <p:nvSpPr>
              <p:cNvPr id="273" name="Group"/>
              <p:cNvSpPr/>
              <p:nvPr/>
            </p:nvSpPr>
            <p:spPr>
              <a:xfrm>
                <a:off x="0" y="3732609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4" name="Group"/>
              <p:cNvSpPr/>
              <p:nvPr/>
            </p:nvSpPr>
            <p:spPr>
              <a:xfrm>
                <a:off x="0" y="0"/>
                <a:ext cx="1790124" cy="1790124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5" name="Group"/>
              <p:cNvSpPr/>
              <p:nvPr/>
            </p:nvSpPr>
            <p:spPr>
              <a:xfrm>
                <a:off x="0" y="7465218"/>
                <a:ext cx="1790124" cy="1790125"/>
              </a:xfrm>
              <a:prstGeom prst="ellipse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57200">
                  <a:lnSpc>
                    <a:spcPct val="80000"/>
                  </a:lnSpc>
                  <a:spcBef>
                    <a:spcPts val="5500"/>
                  </a:spcBef>
                  <a:defRPr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78" name="Для кого"/>
          <p:cNvSpPr txBox="1"/>
          <p:nvPr/>
        </p:nvSpPr>
        <p:spPr>
          <a:xfrm>
            <a:off x="5717929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9" name="Основные условия"/>
          <p:cNvSpPr txBox="1"/>
          <p:nvPr/>
        </p:nvSpPr>
        <p:spPr>
          <a:xfrm>
            <a:off x="5717929" y="599473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Основные условия</a:t>
            </a:r>
          </a:p>
        </p:txBody>
      </p:sp>
      <p:sp>
        <p:nvSpPr>
          <p:cNvPr id="280" name="специальные условия"/>
          <p:cNvSpPr txBox="1"/>
          <p:nvPr/>
        </p:nvSpPr>
        <p:spPr>
          <a:xfrm>
            <a:off x="5120641" y="9771777"/>
            <a:ext cx="6017820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специальные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1" name="Для всех субъектов МСП с регистрацией от 3 (трех)…"/>
          <p:cNvSpPr txBox="1"/>
          <p:nvPr/>
        </p:nvSpPr>
        <p:spPr>
          <a:xfrm>
            <a:off x="13763280" y="2317725"/>
            <a:ext cx="8494312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Для всех субъектов МСП с регистрацией от 3 (трех)</a:t>
            </a:r>
          </a:p>
          <a:p>
            <a:pPr algn="l" defTabSz="914400">
              <a:defRPr sz="3000" b="1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лет на территории Ненецкого автономного округа</a:t>
            </a:r>
          </a:p>
        </p:txBody>
      </p:sp>
      <p:sp>
        <p:nvSpPr>
          <p:cNvPr id="282" name="Срок – до 48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48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8,5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283" name="Положительная история в области кредитования…"/>
          <p:cNvSpPr txBox="1"/>
          <p:nvPr/>
        </p:nvSpPr>
        <p:spPr>
          <a:xfrm>
            <a:off x="13247636" y="9640975"/>
            <a:ext cx="11187357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Положительная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история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платежеспособности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области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sz="3000" dirty="0">
                <a:solidFill>
                  <a:srgbClr val="53585F"/>
                </a:solidFill>
                <a:latin typeface="Calibri" panose="020F0502020204030204" pitchFamily="34" charset="0"/>
                <a:cs typeface="Calibri" panose="020F0502020204030204" pitchFamily="34" charset="0"/>
                <a:sym typeface="Avenir Next"/>
              </a:rPr>
              <a:t>Наличие технико-экономического обоснования</a:t>
            </a:r>
          </a:p>
          <a:p>
            <a:pPr lvl="1" indent="457200" algn="l" defTabSz="914400">
              <a:defRPr sz="3000">
                <a:solidFill>
                  <a:srgbClr val="53585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5" name="доверие"/>
          <p:cNvSpPr txBox="1"/>
          <p:nvPr/>
        </p:nvSpPr>
        <p:spPr>
          <a:xfrm>
            <a:off x="584784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доверие</a:t>
            </a:r>
          </a:p>
        </p:txBody>
      </p:sp>
      <p:sp>
        <p:nvSpPr>
          <p:cNvPr id="286" name="любой вид оборудования, автомобильная…"/>
          <p:cNvSpPr txBox="1"/>
          <p:nvPr/>
        </p:nvSpPr>
        <p:spPr>
          <a:xfrm>
            <a:off x="584784" y="3860177"/>
            <a:ext cx="5716307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стандарт"/>
          <p:cNvSpPr txBox="1">
            <a:spLocks/>
          </p:cNvSpPr>
          <p:nvPr/>
        </p:nvSpPr>
        <p:spPr>
          <a:xfrm>
            <a:off x="584785" y="292284"/>
            <a:ext cx="11663588" cy="2242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1pPr>
            <a:lvl2pPr marL="0" marR="0" indent="2286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2pPr>
            <a:lvl3pPr marL="0" marR="0" indent="4572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3pPr>
            <a:lvl4pPr marL="0" marR="0" indent="6858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4pPr>
            <a:lvl5pPr marL="0" marR="0" indent="9144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5pPr>
            <a:lvl6pPr marL="0" marR="0" indent="11430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6pPr>
            <a:lvl7pPr marL="0" marR="0" indent="13716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7pPr>
            <a:lvl8pPr marL="0" marR="0" indent="16002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8pPr>
            <a:lvl9pPr marL="0" marR="0" indent="182880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all" spc="0" baseline="0">
                <a:ln>
                  <a:noFill/>
                </a:ln>
                <a:solidFill>
                  <a:srgbClr val="F4D56C"/>
                </a:solidFill>
                <a:uFillTx/>
                <a:latin typeface="+mn-lt"/>
                <a:ea typeface="+mn-ea"/>
                <a:cs typeface="+mn-cs"/>
                <a:sym typeface="Helvetica Neue Bold Condensed"/>
              </a:defRPr>
            </a:lvl9pPr>
          </a:lstStyle>
          <a:p>
            <a:pPr hangingPunct="1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стандарт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noun_911464_cc.png" descr="noun_911464_cc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30415" y="292284"/>
            <a:ext cx="942915" cy="1184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Rectangle"/>
          <p:cNvSpPr/>
          <p:nvPr/>
        </p:nvSpPr>
        <p:spPr>
          <a:xfrm>
            <a:off x="12192000" y="-8930"/>
            <a:ext cx="12310530" cy="13716001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3" name="Rectangle"/>
          <p:cNvSpPr/>
          <p:nvPr/>
        </p:nvSpPr>
        <p:spPr>
          <a:xfrm>
            <a:off x="-118530" y="-8930"/>
            <a:ext cx="12310530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97" name="Group"/>
          <p:cNvGrpSpPr/>
          <p:nvPr/>
        </p:nvGrpSpPr>
        <p:grpSpPr>
          <a:xfrm>
            <a:off x="11353310" y="2031631"/>
            <a:ext cx="1790124" cy="9255343"/>
            <a:chOff x="0" y="0"/>
            <a:chExt cx="1790123" cy="9255342"/>
          </a:xfrm>
        </p:grpSpPr>
        <p:sp>
          <p:nvSpPr>
            <p:cNvPr id="294" name="Group"/>
            <p:cNvSpPr/>
            <p:nvPr/>
          </p:nvSpPr>
          <p:spPr>
            <a:xfrm>
              <a:off x="0" y="3732609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5" name="Group"/>
            <p:cNvSpPr/>
            <p:nvPr/>
          </p:nvSpPr>
          <p:spPr>
            <a:xfrm>
              <a:off x="0" y="0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6" name="Group"/>
            <p:cNvSpPr/>
            <p:nvPr/>
          </p:nvSpPr>
          <p:spPr>
            <a:xfrm>
              <a:off x="0" y="7465218"/>
              <a:ext cx="1790124" cy="1790125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8" name="специал"/>
          <p:cNvSpPr txBox="1">
            <a:spLocks noGrp="1"/>
          </p:cNvSpPr>
          <p:nvPr>
            <p:ph type="title"/>
          </p:nvPr>
        </p:nvSpPr>
        <p:spPr>
          <a:xfrm>
            <a:off x="-9843" y="292284"/>
            <a:ext cx="6849746" cy="2242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2C7A92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9" name="производитель"/>
          <p:cNvSpPr txBox="1"/>
          <p:nvPr/>
        </p:nvSpPr>
        <p:spPr>
          <a:xfrm>
            <a:off x="635584" y="2217696"/>
            <a:ext cx="887211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2C7A92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производитель</a:t>
            </a:r>
          </a:p>
        </p:txBody>
      </p:sp>
      <p:sp>
        <p:nvSpPr>
          <p:cNvPr id="300" name="Для кого"/>
          <p:cNvSpPr txBox="1"/>
          <p:nvPr/>
        </p:nvSpPr>
        <p:spPr>
          <a:xfrm>
            <a:off x="5321809" y="2217696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1" name="Основные условия"/>
          <p:cNvSpPr txBox="1"/>
          <p:nvPr/>
        </p:nvSpPr>
        <p:spPr>
          <a:xfrm>
            <a:off x="5321809" y="5994736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Основные условия</a:t>
            </a:r>
          </a:p>
        </p:txBody>
      </p:sp>
      <p:sp>
        <p:nvSpPr>
          <p:cNvPr id="302" name="специальные условия"/>
          <p:cNvSpPr txBox="1"/>
          <p:nvPr/>
        </p:nvSpPr>
        <p:spPr>
          <a:xfrm>
            <a:off x="5321809" y="9771777"/>
            <a:ext cx="5816652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</a:t>
            </a:r>
          </a:p>
        </p:txBody>
      </p:sp>
      <p:sp>
        <p:nvSpPr>
          <p:cNvPr id="303" name="Для всех категорий производителей,…"/>
          <p:cNvSpPr txBox="1"/>
          <p:nvPr/>
        </p:nvSpPr>
        <p:spPr>
          <a:xfrm>
            <a:off x="13763280" y="2086893"/>
            <a:ext cx="9428862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Для всех категорий производителей,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сельхозтоваропроизводителей, переработки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Calibri" panose="020F0502020204030204" pitchFamily="34" charset="0"/>
                <a:cs typeface="Calibri" panose="020F0502020204030204" pitchFamily="34" charset="0"/>
              </a:rPr>
              <a:t>с регистрацией от 6 (шести) месяцев на территории НАО</a:t>
            </a:r>
          </a:p>
        </p:txBody>
      </p:sp>
      <p:sp>
        <p:nvSpPr>
          <p:cNvPr id="304" name="Срок – до 60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60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6 %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305" name="Наличие плана доходов и расходов на весь период…"/>
          <p:cNvSpPr txBox="1"/>
          <p:nvPr/>
        </p:nvSpPr>
        <p:spPr>
          <a:xfrm>
            <a:off x="13247636" y="9871807"/>
            <a:ext cx="8495915" cy="1067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sz="3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venir Next"/>
              </a:rPr>
              <a:t>Наличие технико-экономического обоснования</a:t>
            </a: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15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6" name="любой вид оборудования, автомобильная…"/>
          <p:cNvSpPr txBox="1"/>
          <p:nvPr/>
        </p:nvSpPr>
        <p:spPr>
          <a:xfrm>
            <a:off x="584784" y="3860177"/>
            <a:ext cx="5910271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noun_843641_cc1.png" descr="noun_843641_cc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46192" y="292284"/>
            <a:ext cx="1187421" cy="1138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"/>
          <p:cNvSpPr/>
          <p:nvPr/>
        </p:nvSpPr>
        <p:spPr>
          <a:xfrm>
            <a:off x="12192000" y="-8930"/>
            <a:ext cx="12310530" cy="13716001"/>
          </a:xfrm>
          <a:prstGeom prst="rect">
            <a:avLst/>
          </a:prstGeom>
          <a:gradFill>
            <a:gsLst>
              <a:gs pos="0">
                <a:srgbClr val="1794B0"/>
              </a:gs>
              <a:gs pos="100000">
                <a:srgbClr val="316982"/>
              </a:gs>
            </a:gsLst>
            <a:lin ang="2103736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" name="Rectangle"/>
          <p:cNvSpPr/>
          <p:nvPr/>
        </p:nvSpPr>
        <p:spPr>
          <a:xfrm>
            <a:off x="-118530" y="-8930"/>
            <a:ext cx="12310530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7" name="Group"/>
          <p:cNvGrpSpPr/>
          <p:nvPr/>
        </p:nvGrpSpPr>
        <p:grpSpPr>
          <a:xfrm>
            <a:off x="11353310" y="2031631"/>
            <a:ext cx="1790124" cy="9255343"/>
            <a:chOff x="0" y="0"/>
            <a:chExt cx="1790123" cy="9255342"/>
          </a:xfrm>
        </p:grpSpPr>
        <p:sp>
          <p:nvSpPr>
            <p:cNvPr id="314" name="Group"/>
            <p:cNvSpPr/>
            <p:nvPr/>
          </p:nvSpPr>
          <p:spPr>
            <a:xfrm>
              <a:off x="0" y="3732609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5" name="Group"/>
            <p:cNvSpPr/>
            <p:nvPr/>
          </p:nvSpPr>
          <p:spPr>
            <a:xfrm>
              <a:off x="0" y="0"/>
              <a:ext cx="1790124" cy="1790124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6" name="Group"/>
            <p:cNvSpPr/>
            <p:nvPr/>
          </p:nvSpPr>
          <p:spPr>
            <a:xfrm>
              <a:off x="0" y="7465218"/>
              <a:ext cx="1790124" cy="1790125"/>
            </a:xfrm>
            <a:prstGeom prst="ellipse">
              <a:avLst/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8" name="специал"/>
          <p:cNvSpPr txBox="1">
            <a:spLocks noGrp="1"/>
          </p:cNvSpPr>
          <p:nvPr>
            <p:ph type="title"/>
          </p:nvPr>
        </p:nvSpPr>
        <p:spPr>
          <a:xfrm>
            <a:off x="-9843" y="292284"/>
            <a:ext cx="6849746" cy="2242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2C7A92"/>
                </a:solidFill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9" name="бюджет"/>
          <p:cNvSpPr txBox="1"/>
          <p:nvPr/>
        </p:nvSpPr>
        <p:spPr>
          <a:xfrm>
            <a:off x="635584" y="2217696"/>
            <a:ext cx="887211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u="sng" cap="all" spc="999">
                <a:solidFill>
                  <a:srgbClr val="2C7A92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бюджет</a:t>
            </a:r>
          </a:p>
        </p:txBody>
      </p:sp>
      <p:sp>
        <p:nvSpPr>
          <p:cNvPr id="320" name="Для кого"/>
          <p:cNvSpPr txBox="1"/>
          <p:nvPr/>
        </p:nvSpPr>
        <p:spPr>
          <a:xfrm>
            <a:off x="5717929" y="221769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кого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1" name="Основные условия"/>
          <p:cNvSpPr txBox="1"/>
          <p:nvPr/>
        </p:nvSpPr>
        <p:spPr>
          <a:xfrm>
            <a:off x="5717929" y="5994736"/>
            <a:ext cx="5420531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r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r>
              <a:rPr b="1">
                <a:latin typeface="Calibri" panose="020F0502020204030204" pitchFamily="34" charset="0"/>
                <a:cs typeface="Calibri" panose="020F0502020204030204" pitchFamily="34" charset="0"/>
              </a:rPr>
              <a:t>Основные условия</a:t>
            </a:r>
          </a:p>
        </p:txBody>
      </p:sp>
      <p:sp>
        <p:nvSpPr>
          <p:cNvPr id="322" name="специальные условия"/>
          <p:cNvSpPr txBox="1"/>
          <p:nvPr/>
        </p:nvSpPr>
        <p:spPr>
          <a:xfrm>
            <a:off x="5175504" y="9771777"/>
            <a:ext cx="5962957" cy="126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3000" cap="all" spc="599">
                <a:solidFill>
                  <a:srgbClr val="307A91"/>
                </a:solidFill>
                <a:latin typeface="+mn-lt"/>
                <a:ea typeface="+mn-ea"/>
                <a:cs typeface="+mn-cs"/>
                <a:sym typeface="Helvetica Neue Bold Condensed"/>
              </a:defRPr>
            </a:lvl1pPr>
          </a:lstStyle>
          <a:p>
            <a:pPr algn="r"/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специальные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условия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3" name="Для государственных и муниципальных предприятий…"/>
          <p:cNvSpPr txBox="1"/>
          <p:nvPr/>
        </p:nvSpPr>
        <p:spPr>
          <a:xfrm>
            <a:off x="13763280" y="2086893"/>
            <a:ext cx="10225555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организаций и предприятий с долей собственности</a:t>
            </a:r>
            <a:endParaRPr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Ненецкого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автономного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округа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и Муниципальных унитарных</a:t>
            </a:r>
          </a:p>
          <a:p>
            <a:pPr algn="l" defTabSz="914400">
              <a:defRPr sz="30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предприятий г. Нарьян-Мар </a:t>
            </a:r>
            <a:r>
              <a:rPr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0" dirty="0" err="1">
                <a:latin typeface="Calibri" panose="020F0502020204030204" pitchFamily="34" charset="0"/>
                <a:cs typeface="Calibri" panose="020F0502020204030204" pitchFamily="34" charset="0"/>
              </a:rPr>
              <a:t>менее</a:t>
            </a:r>
            <a:r>
              <a:rPr b="0" dirty="0">
                <a:latin typeface="Calibri" panose="020F0502020204030204" pitchFamily="34" charset="0"/>
                <a:cs typeface="Calibri" panose="020F0502020204030204" pitchFamily="34" charset="0"/>
              </a:rPr>
              <a:t> 25%.</a:t>
            </a:r>
          </a:p>
        </p:txBody>
      </p:sp>
      <p:sp>
        <p:nvSpPr>
          <p:cNvPr id="324" name="Срок – до 36 месяцев…"/>
          <p:cNvSpPr txBox="1"/>
          <p:nvPr/>
        </p:nvSpPr>
        <p:spPr>
          <a:xfrm>
            <a:off x="13247636" y="5863934"/>
            <a:ext cx="6131486" cy="152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36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месяцев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Ставка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6 %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Авансовый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платеж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49 %</a:t>
            </a:r>
          </a:p>
        </p:txBody>
      </p:sp>
      <p:sp>
        <p:nvSpPr>
          <p:cNvPr id="325" name="Максимальная сумма лизинга – 15 млн рублей"/>
          <p:cNvSpPr txBox="1"/>
          <p:nvPr/>
        </p:nvSpPr>
        <p:spPr>
          <a:xfrm>
            <a:off x="13247636" y="10102640"/>
            <a:ext cx="8495915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1" indent="457200" algn="l" defTabSz="914400">
              <a:defRPr sz="3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Максимальная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сумма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 err="1">
                <a:latin typeface="Calibri" panose="020F0502020204030204" pitchFamily="34" charset="0"/>
                <a:cs typeface="Calibri" panose="020F0502020204030204" pitchFamily="34" charset="0"/>
              </a:rPr>
              <a:t>лизинга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рублей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6" name="любой вид оборудования, автомобильная…"/>
          <p:cNvSpPr txBox="1"/>
          <p:nvPr/>
        </p:nvSpPr>
        <p:spPr>
          <a:xfrm>
            <a:off x="584784" y="3860177"/>
            <a:ext cx="5910271" cy="80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любой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автомобильная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914400">
              <a:lnSpc>
                <a:spcPct val="90000"/>
              </a:lnSpc>
              <a:defRPr sz="4500" b="1">
                <a:solidFill>
                  <a:srgbClr val="307A9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спецтехника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ведения</a:t>
            </a:r>
            <a:r>
              <a:rPr lang="ru-RU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бизнеса</a:t>
            </a:r>
            <a:endParaRPr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27" name="noun_1277298_cc.png" descr="noun_1277298_c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3932" y="2360346"/>
            <a:ext cx="1265264" cy="10657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noun_404390_cc.png" descr="noun_404390_c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90780" y="5990858"/>
            <a:ext cx="1275417" cy="1275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noun_150021_cc.png" descr="noun_150021_cc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63396" y="9718020"/>
            <a:ext cx="1158808" cy="13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noun_843641_cc1.png" descr="noun_843641_cc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46192" y="292284"/>
            <a:ext cx="1187421" cy="1138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Bold Condensed"/>
        <a:ea typeface="Helvetica Neue Bold Condensed"/>
        <a:cs typeface="Helvetica Neue Bold Condensed"/>
      </a:majorFont>
      <a:minorFont>
        <a:latin typeface="Helvetica Neue Bold Condensed"/>
        <a:ea typeface="Helvetica Neue Bold Condensed"/>
        <a:cs typeface="Helvetica Neue Bold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D56C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Bold Condensed"/>
        <a:ea typeface="Helvetica Neue Bold Condensed"/>
        <a:cs typeface="Helvetica Neue Bold Condensed"/>
      </a:majorFont>
      <a:minorFont>
        <a:latin typeface="Helvetica Neue Bold Condensed"/>
        <a:ea typeface="Helvetica Neue Bold Condensed"/>
        <a:cs typeface="Helvetica Neue Bold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D56C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1013</Words>
  <Application>Microsoft Office PowerPoint</Application>
  <PresentationFormat>Произвольный</PresentationFormat>
  <Paragraphs>320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Avenir Next</vt:lpstr>
      <vt:lpstr>Avenir Next Medium</vt:lpstr>
      <vt:lpstr>Calibri</vt:lpstr>
      <vt:lpstr>Gill Sans</vt:lpstr>
      <vt:lpstr>Helvetica Light</vt:lpstr>
      <vt:lpstr>Helvetica Neue</vt:lpstr>
      <vt:lpstr>Helvetica Neue Bold Condensed</vt:lpstr>
      <vt:lpstr>Helvetica Neue Thin</vt:lpstr>
      <vt:lpstr>Times New Roman</vt:lpstr>
      <vt:lpstr>White</vt:lpstr>
      <vt:lpstr>ЛИЗИНГОВЫЕ ПРОДУКТЫ</vt:lpstr>
      <vt:lpstr>преимущества лизинга для МСП</vt:lpstr>
      <vt:lpstr>Презентация PowerPoint</vt:lpstr>
      <vt:lpstr>лизинговые продукты</vt:lpstr>
      <vt:lpstr>стандарт</vt:lpstr>
      <vt:lpstr>Презентация PowerPoint</vt:lpstr>
      <vt:lpstr>Презентация PowerPoint</vt:lpstr>
      <vt:lpstr>специал</vt:lpstr>
      <vt:lpstr>специал</vt:lpstr>
      <vt:lpstr>специал</vt:lpstr>
      <vt:lpstr>специал</vt:lpstr>
      <vt:lpstr>расчеты</vt:lpstr>
      <vt:lpstr>расчеты</vt:lpstr>
      <vt:lpstr>нужен лизинг?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лизинга на 2018 год</dc:title>
  <cp:lastModifiedBy>Попова Ольга Николаевна</cp:lastModifiedBy>
  <cp:revision>19</cp:revision>
  <cp:lastPrinted>2019-04-24T08:12:06Z</cp:lastPrinted>
  <dcterms:modified xsi:type="dcterms:W3CDTF">2019-05-14T12:36:37Z</dcterms:modified>
</cp:coreProperties>
</file>