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9" r:id="rId4"/>
    <p:sldId id="257" r:id="rId5"/>
    <p:sldId id="258" r:id="rId6"/>
    <p:sldId id="264" r:id="rId7"/>
    <p:sldId id="259" r:id="rId8"/>
    <p:sldId id="265" r:id="rId9"/>
    <p:sldId id="260" r:id="rId10"/>
    <p:sldId id="261" r:id="rId11"/>
    <p:sldId id="276" r:id="rId12"/>
    <p:sldId id="27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8F20-5116-495E-BAA8-7F5542A0AB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7C7B-3479-43D4-ADB0-FBC35062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8F20-5116-495E-BAA8-7F5542A0AB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7C7B-3479-43D4-ADB0-FBC35062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2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8F20-5116-495E-BAA8-7F5542A0AB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7C7B-3479-43D4-ADB0-FBC35062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67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8F20-5116-495E-BAA8-7F5542A0AB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7C7B-3479-43D4-ADB0-FBC35062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23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8F20-5116-495E-BAA8-7F5542A0AB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7C7B-3479-43D4-ADB0-FBC35062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06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8F20-5116-495E-BAA8-7F5542A0AB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7C7B-3479-43D4-ADB0-FBC35062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39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8F20-5116-495E-BAA8-7F5542A0AB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7C7B-3479-43D4-ADB0-FBC35062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5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8F20-5116-495E-BAA8-7F5542A0AB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7C7B-3479-43D4-ADB0-FBC35062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2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8F20-5116-495E-BAA8-7F5542A0AB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7C7B-3479-43D4-ADB0-FBC35062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03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8F20-5116-495E-BAA8-7F5542A0AB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7C7B-3479-43D4-ADB0-FBC35062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0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8F20-5116-495E-BAA8-7F5542A0AB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7C7B-3479-43D4-ADB0-FBC35062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8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58F20-5116-495E-BAA8-7F5542A0ABE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F7C7B-3479-43D4-ADB0-FBC35062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6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vestnao.ru/nao-rus/Investstandart_2023/invest/" TargetMode="External"/><Relationship Id="rId4" Type="http://schemas.openxmlformats.org/officeDocument/2006/relationships/hyperlink" Target="https://dfei.adm-nao.ru/regionalnyj-investicionnyj-standart/svod-investicionnyh-pravil-neneckogo-avtonomnogo-okrug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vestnao.ru/nao-rus/Investstandart_2023/invest/" TargetMode="External"/><Relationship Id="rId4" Type="http://schemas.openxmlformats.org/officeDocument/2006/relationships/hyperlink" Target="https://dfei.adm-nao.ru/regionalnyj-investicionnyj-standart/investicionnaya-deklaraciya-neneckogo-avtonomnogo-okruga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nd83.ru/centers/invest-center/" TargetMode="External"/><Relationship Id="rId5" Type="http://schemas.openxmlformats.org/officeDocument/2006/relationships/hyperlink" Target="https://investnao.ru/naorus/infrastructure/developcentre/index.html" TargetMode="External"/><Relationship Id="rId4" Type="http://schemas.openxmlformats.org/officeDocument/2006/relationships/hyperlink" Target="https://dfei.adm-nao.ru/regionalnyj-investicionnyj-standart/agentstvo-razvitiya-neneckogo-avtonomnogo-okruga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ond83.ru/centers/invest-center/" TargetMode="External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vestnao.ru/nao-rus/businessup/singlewindow/reqwindow/" TargetMode="External"/><Relationship Id="rId5" Type="http://schemas.openxmlformats.org/officeDocument/2006/relationships/hyperlink" Target="https://investnao.ru/nao-rus/businessup/singlewindow/index.html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investnao.ru/" TargetMode="External"/><Relationship Id="rId9" Type="http://schemas.openxmlformats.org/officeDocument/2006/relationships/hyperlink" Target="mailto:nlknao@yandex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nd83.ru/other/other-coord/" TargetMode="External"/><Relationship Id="rId5" Type="http://schemas.openxmlformats.org/officeDocument/2006/relationships/hyperlink" Target="https://investnao.ru/nao-rus/Investstandart_2023/invest/" TargetMode="External"/><Relationship Id="rId4" Type="http://schemas.openxmlformats.org/officeDocument/2006/relationships/hyperlink" Target="https://dfei.adm-nao.ru/investicii-i-predprinimatelstvo/investicionnaya-deyatelnost/koordinacionnyj-sovet-po-razvitiyu-investicionnoj-i-predprinimatelskoj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snao.ru/apps/inves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r="-198" b="555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38100" dir="30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616" y="263611"/>
            <a:ext cx="12101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Региональный инвестиционный стандарт</a:t>
            </a:r>
          </a:p>
          <a:p>
            <a:pPr algn="ctr"/>
            <a:r>
              <a:rPr lang="ru-RU" sz="5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(РИС)</a:t>
            </a:r>
          </a:p>
        </p:txBody>
      </p:sp>
    </p:spTree>
    <p:extLst>
      <p:ext uri="{BB962C8B-B14F-4D97-AF65-F5344CB8AC3E}">
        <p14:creationId xmlns:p14="http://schemas.microsoft.com/office/powerpoint/2010/main" val="761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Foto\02. РАзное\Карта НАО гугл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 bwMode="auto">
          <a:xfrm>
            <a:off x="1587" y="0"/>
            <a:ext cx="12190413" cy="69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197717" y="192115"/>
            <a:ext cx="5100507" cy="61519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3300"/>
                </a:solidFill>
              </a:rPr>
              <a:t>Свод инвестиционных правил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0846" y="1507080"/>
            <a:ext cx="5816700" cy="113738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b="1" dirty="0" smtClean="0">
                <a:solidFill>
                  <a:srgbClr val="003300"/>
                </a:solidFill>
              </a:rPr>
              <a:t>       Свод </a:t>
            </a:r>
            <a:r>
              <a:rPr lang="ru-RU" sz="1700" b="1" dirty="0">
                <a:solidFill>
                  <a:srgbClr val="003300"/>
                </a:solidFill>
              </a:rPr>
              <a:t>инвестиционных </a:t>
            </a:r>
            <a:r>
              <a:rPr lang="ru-RU" sz="1700" b="1" dirty="0" smtClean="0">
                <a:solidFill>
                  <a:srgbClr val="003300"/>
                </a:solidFill>
              </a:rPr>
              <a:t>правил </a:t>
            </a:r>
            <a:r>
              <a:rPr lang="ru-RU" sz="1700" dirty="0" smtClean="0">
                <a:solidFill>
                  <a:srgbClr val="003300"/>
                </a:solidFill>
              </a:rPr>
              <a:t>- </a:t>
            </a:r>
            <a:r>
              <a:rPr lang="ru-RU" sz="1700" dirty="0">
                <a:solidFill>
                  <a:srgbClr val="003300"/>
                </a:solidFill>
              </a:rPr>
              <a:t>документ, определяющий работу и взаимодействие органов власти </a:t>
            </a:r>
            <a:r>
              <a:rPr lang="ru-RU" sz="1700" dirty="0" smtClean="0">
                <a:solidFill>
                  <a:srgbClr val="003300"/>
                </a:solidFill>
              </a:rPr>
              <a:t>с </a:t>
            </a:r>
            <a:r>
              <a:rPr lang="ru-RU" sz="1700" dirty="0">
                <a:solidFill>
                  <a:srgbClr val="003300"/>
                </a:solidFill>
              </a:rPr>
              <a:t>бизнесом, гарантирующий соблюдение прав и интересов </a:t>
            </a:r>
            <a:r>
              <a:rPr lang="ru-RU" sz="1700" dirty="0" smtClean="0">
                <a:solidFill>
                  <a:srgbClr val="003300"/>
                </a:solidFill>
              </a:rPr>
              <a:t>инвесторов. </a:t>
            </a:r>
            <a:endParaRPr lang="ru-RU" sz="1700" dirty="0">
              <a:solidFill>
                <a:srgbClr val="0033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17302" y="1253251"/>
            <a:ext cx="5974698" cy="164504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dirty="0">
                <a:solidFill>
                  <a:schemeClr val="tx1"/>
                </a:solidFill>
              </a:rPr>
              <a:t> </a:t>
            </a:r>
            <a:r>
              <a:rPr lang="ru-RU" sz="1700" dirty="0" smtClean="0">
                <a:solidFill>
                  <a:schemeClr val="tx1"/>
                </a:solidFill>
              </a:rPr>
              <a:t>     </a:t>
            </a:r>
            <a:r>
              <a:rPr lang="ru-RU" sz="1700" dirty="0" smtClean="0">
                <a:solidFill>
                  <a:srgbClr val="003300"/>
                </a:solidFill>
              </a:rPr>
              <a:t>Свод </a:t>
            </a:r>
            <a:r>
              <a:rPr lang="ru-RU" sz="1700" dirty="0">
                <a:solidFill>
                  <a:srgbClr val="003300"/>
                </a:solidFill>
              </a:rPr>
              <a:t>инвестиционных правил Ненецкого автономного округа разработан </a:t>
            </a:r>
            <a:r>
              <a:rPr lang="ru-RU" sz="1700" dirty="0" smtClean="0">
                <a:solidFill>
                  <a:srgbClr val="003300"/>
                </a:solidFill>
              </a:rPr>
              <a:t>и </a:t>
            </a:r>
            <a:r>
              <a:rPr lang="ru-RU" sz="1700" b="1" dirty="0">
                <a:solidFill>
                  <a:srgbClr val="003300"/>
                </a:solidFill>
              </a:rPr>
              <a:t>утвержден</a:t>
            </a:r>
            <a:r>
              <a:rPr lang="ru-RU" sz="1700" dirty="0">
                <a:solidFill>
                  <a:srgbClr val="003300"/>
                </a:solidFill>
              </a:rPr>
              <a:t> распоряжением Департамента финансов и экономики </a:t>
            </a:r>
            <a:r>
              <a:rPr lang="ru-RU" sz="1700" dirty="0" smtClean="0">
                <a:solidFill>
                  <a:srgbClr val="003300"/>
                </a:solidFill>
              </a:rPr>
              <a:t>Ненецкого автономного </a:t>
            </a:r>
            <a:r>
              <a:rPr lang="ru-RU" sz="1700" dirty="0">
                <a:solidFill>
                  <a:srgbClr val="003300"/>
                </a:solidFill>
              </a:rPr>
              <a:t>округа от 13.06.2023 №145 «</a:t>
            </a:r>
            <a:r>
              <a:rPr lang="ru-RU" sz="1700" dirty="0" smtClean="0">
                <a:solidFill>
                  <a:srgbClr val="003300"/>
                </a:solidFill>
              </a:rPr>
              <a:t>Об утверждении </a:t>
            </a:r>
            <a:r>
              <a:rPr lang="ru-RU" sz="1700" dirty="0">
                <a:solidFill>
                  <a:srgbClr val="003300"/>
                </a:solidFill>
              </a:rPr>
              <a:t>алгоритмов действий инвестора».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6841" y="3121067"/>
            <a:ext cx="5816700" cy="288509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dirty="0" smtClean="0">
                <a:solidFill>
                  <a:srgbClr val="003300"/>
                </a:solidFill>
              </a:rPr>
              <a:t>Свод </a:t>
            </a:r>
            <a:r>
              <a:rPr lang="ru-RU" sz="1700" dirty="0">
                <a:solidFill>
                  <a:srgbClr val="003300"/>
                </a:solidFill>
              </a:rPr>
              <a:t>инвестиционных правил - </a:t>
            </a:r>
            <a:r>
              <a:rPr lang="ru-RU" sz="1700" b="1" dirty="0">
                <a:solidFill>
                  <a:srgbClr val="003300"/>
                </a:solidFill>
              </a:rPr>
              <a:t>алгоритм действий («клиентский путь») инвестора</a:t>
            </a:r>
            <a:r>
              <a:rPr lang="ru-RU" sz="1700" dirty="0">
                <a:solidFill>
                  <a:srgbClr val="003300"/>
                </a:solidFill>
              </a:rPr>
              <a:t>, планирующего реализацию инвестиционного проекта на территории Ненецкого автономного округа. </a:t>
            </a:r>
            <a:r>
              <a:rPr lang="ru-RU" sz="1700" dirty="0" smtClean="0">
                <a:solidFill>
                  <a:srgbClr val="003300"/>
                </a:solidFill>
              </a:rPr>
              <a:t>Свод </a:t>
            </a:r>
            <a:r>
              <a:rPr lang="ru-RU" sz="1700" dirty="0">
                <a:solidFill>
                  <a:srgbClr val="003300"/>
                </a:solidFill>
              </a:rPr>
              <a:t>инвестиционных правил разработан в целях повышения прозрачности и упрощения взаимодействия инвестора с органами исполнительной власти, контрольными (надзорными) органами и ресурсными организациями при реализации инвестиционных проектов в части получения доступа </a:t>
            </a:r>
            <a:r>
              <a:rPr lang="en-US" sz="1700" dirty="0" smtClean="0">
                <a:solidFill>
                  <a:srgbClr val="003300"/>
                </a:solidFill>
              </a:rPr>
              <a:t/>
            </a:r>
            <a:br>
              <a:rPr lang="en-US" sz="1700" dirty="0" smtClean="0">
                <a:solidFill>
                  <a:srgbClr val="003300"/>
                </a:solidFill>
              </a:rPr>
            </a:br>
            <a:r>
              <a:rPr lang="ru-RU" sz="1700" dirty="0" smtClean="0">
                <a:solidFill>
                  <a:srgbClr val="003300"/>
                </a:solidFill>
              </a:rPr>
              <a:t>к </a:t>
            </a:r>
            <a:r>
              <a:rPr lang="ru-RU" sz="1700" dirty="0">
                <a:solidFill>
                  <a:srgbClr val="003300"/>
                </a:solidFill>
              </a:rPr>
              <a:t>элементам инфраструктуры.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96804" y="3821230"/>
            <a:ext cx="5995196" cy="168553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03300"/>
                </a:solidFill>
              </a:rPr>
              <a:t>Со Сводом инвестиционных правил Ненецкого автономного округа </a:t>
            </a:r>
            <a:r>
              <a:rPr lang="ru-RU" sz="1400" b="1" dirty="0">
                <a:solidFill>
                  <a:srgbClr val="003300"/>
                </a:solidFill>
              </a:rPr>
              <a:t>можно ознакомиться </a:t>
            </a:r>
            <a:r>
              <a:rPr lang="ru-RU" sz="1400" dirty="0">
                <a:solidFill>
                  <a:srgbClr val="003300"/>
                </a:solidFill>
              </a:rPr>
              <a:t>на официальном </a:t>
            </a:r>
            <a:r>
              <a:rPr lang="ru-RU" sz="1400" b="1" dirty="0">
                <a:solidFill>
                  <a:srgbClr val="003300"/>
                </a:solidFill>
              </a:rPr>
              <a:t>сайте Департамента </a:t>
            </a:r>
            <a:r>
              <a:rPr lang="ru-RU" sz="1400" dirty="0">
                <a:solidFill>
                  <a:srgbClr val="003300"/>
                </a:solidFill>
              </a:rPr>
              <a:t>финансов и экономики Ненецкого автономного округа по </a:t>
            </a:r>
            <a:r>
              <a:rPr lang="ru-RU" sz="1400" dirty="0" smtClean="0">
                <a:solidFill>
                  <a:srgbClr val="003300"/>
                </a:solidFill>
              </a:rPr>
              <a:t>ссылке:  </a:t>
            </a:r>
            <a:endParaRPr lang="en-US" sz="1400" dirty="0" smtClean="0">
              <a:solidFill>
                <a:srgbClr val="003300"/>
              </a:solidFill>
            </a:endParaRPr>
          </a:p>
          <a:p>
            <a:r>
              <a:rPr lang="ru-RU" sz="1400" u="sng" dirty="0" smtClean="0">
                <a:solidFill>
                  <a:srgbClr val="003300"/>
                </a:solidFill>
                <a:hlinkClick r:id="rId4"/>
              </a:rPr>
              <a:t>https</a:t>
            </a:r>
            <a:r>
              <a:rPr lang="ru-RU" sz="1400" u="sng" dirty="0">
                <a:solidFill>
                  <a:srgbClr val="003300"/>
                </a:solidFill>
                <a:hlinkClick r:id="rId4"/>
              </a:rPr>
              <a:t>://dfei.adm-nao.ru/regionalnyj-investicionnyj-standart/svod-investicionnyh-pravil-neneckogo-avtonomnogo-okruga/</a:t>
            </a:r>
            <a:endParaRPr lang="ru-RU" sz="1400" dirty="0">
              <a:solidFill>
                <a:srgbClr val="003300"/>
              </a:solidFill>
            </a:endParaRPr>
          </a:p>
          <a:p>
            <a:r>
              <a:rPr lang="ru-RU" sz="1400" dirty="0">
                <a:solidFill>
                  <a:srgbClr val="003300"/>
                </a:solidFill>
              </a:rPr>
              <a:t>Также на </a:t>
            </a:r>
            <a:r>
              <a:rPr lang="ru-RU" sz="1400" b="1" dirty="0">
                <a:solidFill>
                  <a:srgbClr val="003300"/>
                </a:solidFill>
              </a:rPr>
              <a:t>Инвестиционном портале </a:t>
            </a:r>
            <a:r>
              <a:rPr lang="ru-RU" sz="1400" dirty="0">
                <a:solidFill>
                  <a:srgbClr val="003300"/>
                </a:solidFill>
              </a:rPr>
              <a:t>Ненецкого автономного округа </a:t>
            </a:r>
            <a:r>
              <a:rPr lang="ru-RU" sz="1400" dirty="0" smtClean="0">
                <a:solidFill>
                  <a:srgbClr val="003300"/>
                </a:solidFill>
              </a:rPr>
              <a:t>investnao.ru: </a:t>
            </a:r>
            <a:r>
              <a:rPr lang="ru-RU" sz="1400" u="sng" dirty="0" smtClean="0">
                <a:solidFill>
                  <a:srgbClr val="003300"/>
                </a:solidFill>
                <a:hlinkClick r:id="rId5"/>
              </a:rPr>
              <a:t>https</a:t>
            </a:r>
            <a:r>
              <a:rPr lang="ru-RU" sz="1400" u="sng" dirty="0">
                <a:solidFill>
                  <a:srgbClr val="003300"/>
                </a:solidFill>
                <a:hlinkClick r:id="rId5"/>
              </a:rPr>
              <a:t>://investnao.ru/nao-rus/Investstandart_2023/invest/</a:t>
            </a:r>
            <a:endParaRPr lang="ru-RU" sz="1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Foto\02. РАзное\Карта НАО гугл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 bwMode="auto">
          <a:xfrm>
            <a:off x="0" y="-96876"/>
            <a:ext cx="12190413" cy="69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688530" y="96874"/>
            <a:ext cx="6348337" cy="666639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        </a:t>
            </a:r>
            <a:r>
              <a:rPr lang="ru-RU" sz="2000" b="1" u="sng" dirty="0" smtClean="0">
                <a:solidFill>
                  <a:srgbClr val="003300"/>
                </a:solidFill>
              </a:rPr>
              <a:t>Утверждены </a:t>
            </a:r>
            <a:r>
              <a:rPr lang="ru-RU" sz="2000" b="1" u="sng" dirty="0">
                <a:solidFill>
                  <a:srgbClr val="003300"/>
                </a:solidFill>
              </a:rPr>
              <a:t>следующие алгоритмы действий инвесторов</a:t>
            </a:r>
            <a:r>
              <a:rPr lang="ru-RU" sz="2000" b="1" u="sng" dirty="0" smtClean="0">
                <a:solidFill>
                  <a:srgbClr val="003300"/>
                </a:solidFill>
              </a:rPr>
              <a:t>:</a:t>
            </a:r>
            <a:endParaRPr lang="en-US" sz="2000" b="1" u="sng" dirty="0" smtClean="0">
              <a:solidFill>
                <a:srgbClr val="003300"/>
              </a:solidFill>
            </a:endParaRPr>
          </a:p>
          <a:p>
            <a:pPr>
              <a:lnSpc>
                <a:spcPct val="108000"/>
              </a:lnSpc>
            </a:pPr>
            <a:endParaRPr lang="ru-RU" sz="900" b="1" u="sng" dirty="0">
              <a:solidFill>
                <a:srgbClr val="003300"/>
              </a:solidFill>
            </a:endParaRPr>
          </a:p>
          <a:p>
            <a:pPr marL="342900" indent="-342900">
              <a:lnSpc>
                <a:spcPct val="108000"/>
              </a:lnSpc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</a:rPr>
              <a:t> </a:t>
            </a:r>
            <a:r>
              <a:rPr lang="ru-RU" sz="1400" dirty="0" smtClean="0">
                <a:solidFill>
                  <a:srgbClr val="003300"/>
                </a:solidFill>
              </a:rPr>
              <a:t>Алгоритм </a:t>
            </a:r>
            <a:r>
              <a:rPr lang="ru-RU" sz="1400" dirty="0">
                <a:solidFill>
                  <a:srgbClr val="003300"/>
                </a:solidFill>
              </a:rPr>
              <a:t>действий инвестора для получения </a:t>
            </a:r>
            <a:r>
              <a:rPr lang="ru-RU" sz="1400" dirty="0" smtClean="0">
                <a:solidFill>
                  <a:srgbClr val="003300"/>
                </a:solidFill>
              </a:rPr>
              <a:t>земельного участка</a:t>
            </a:r>
          </a:p>
          <a:p>
            <a:pPr>
              <a:lnSpc>
                <a:spcPct val="108000"/>
              </a:lnSpc>
            </a:pPr>
            <a:r>
              <a:rPr lang="ru-RU" sz="1400" dirty="0">
                <a:solidFill>
                  <a:srgbClr val="003300"/>
                </a:solidFill>
              </a:rPr>
              <a:t> </a:t>
            </a:r>
            <a:r>
              <a:rPr lang="ru-RU" sz="1400" dirty="0" smtClean="0">
                <a:solidFill>
                  <a:srgbClr val="003300"/>
                </a:solidFill>
              </a:rPr>
              <a:t>        </a:t>
            </a:r>
            <a:r>
              <a:rPr lang="ru-RU" sz="1400" dirty="0">
                <a:solidFill>
                  <a:srgbClr val="003300"/>
                </a:solidFill>
              </a:rPr>
              <a:t> </a:t>
            </a:r>
            <a:r>
              <a:rPr lang="ru-RU" sz="1400" dirty="0" smtClean="0">
                <a:solidFill>
                  <a:srgbClr val="003300"/>
                </a:solidFill>
              </a:rPr>
              <a:t>в </a:t>
            </a:r>
            <a:r>
              <a:rPr lang="ru-RU" sz="1400" dirty="0">
                <a:solidFill>
                  <a:srgbClr val="003300"/>
                </a:solidFill>
              </a:rPr>
              <a:t>аренду (без торгов</a:t>
            </a:r>
            <a:r>
              <a:rPr lang="ru-RU" sz="1400" dirty="0" smtClean="0">
                <a:solidFill>
                  <a:srgbClr val="003300"/>
                </a:solidFill>
              </a:rPr>
              <a:t>);</a:t>
            </a:r>
            <a:endParaRPr lang="ru-RU" sz="1400" dirty="0">
              <a:solidFill>
                <a:srgbClr val="003300"/>
              </a:solidFill>
            </a:endParaRPr>
          </a:p>
          <a:p>
            <a:pPr marL="342900" indent="-342900">
              <a:lnSpc>
                <a:spcPct val="108000"/>
              </a:lnSpc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</a:rPr>
              <a:t> </a:t>
            </a:r>
            <a:r>
              <a:rPr lang="ru-RU" sz="1400" dirty="0" smtClean="0">
                <a:solidFill>
                  <a:srgbClr val="003300"/>
                </a:solidFill>
              </a:rPr>
              <a:t>Алгоритм </a:t>
            </a:r>
            <a:r>
              <a:rPr lang="ru-RU" sz="1400" dirty="0">
                <a:solidFill>
                  <a:srgbClr val="003300"/>
                </a:solidFill>
              </a:rPr>
              <a:t>действий инвестора для получения земельного </a:t>
            </a:r>
            <a:r>
              <a:rPr lang="ru-RU" sz="1400" dirty="0" smtClean="0">
                <a:solidFill>
                  <a:srgbClr val="003300"/>
                </a:solidFill>
              </a:rPr>
              <a:t>участка</a:t>
            </a:r>
          </a:p>
          <a:p>
            <a:pPr>
              <a:lnSpc>
                <a:spcPct val="108000"/>
              </a:lnSpc>
            </a:pPr>
            <a:r>
              <a:rPr lang="ru-RU" sz="1400" dirty="0">
                <a:solidFill>
                  <a:srgbClr val="003300"/>
                </a:solidFill>
              </a:rPr>
              <a:t> </a:t>
            </a:r>
            <a:r>
              <a:rPr lang="ru-RU" sz="1400" dirty="0" smtClean="0">
                <a:solidFill>
                  <a:srgbClr val="003300"/>
                </a:solidFill>
              </a:rPr>
              <a:t>        в </a:t>
            </a:r>
            <a:r>
              <a:rPr lang="ru-RU" sz="1400" dirty="0">
                <a:solidFill>
                  <a:srgbClr val="003300"/>
                </a:solidFill>
              </a:rPr>
              <a:t>аренду (на торгах</a:t>
            </a:r>
            <a:r>
              <a:rPr lang="ru-RU" sz="1400" dirty="0" smtClean="0">
                <a:solidFill>
                  <a:srgbClr val="003300"/>
                </a:solidFill>
              </a:rPr>
              <a:t>);</a:t>
            </a:r>
            <a:endParaRPr lang="ru-RU" sz="1400" dirty="0">
              <a:solidFill>
                <a:srgbClr val="003300"/>
              </a:solidFill>
            </a:endParaRPr>
          </a:p>
          <a:p>
            <a:pPr marL="342900" indent="-342900">
              <a:lnSpc>
                <a:spcPct val="108000"/>
              </a:lnSpc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</a:rPr>
              <a:t> </a:t>
            </a:r>
            <a:r>
              <a:rPr lang="ru-RU" sz="1400" dirty="0" smtClean="0">
                <a:solidFill>
                  <a:srgbClr val="003300"/>
                </a:solidFill>
              </a:rPr>
              <a:t>Алгоритм </a:t>
            </a:r>
            <a:r>
              <a:rPr lang="ru-RU" sz="1400" dirty="0">
                <a:solidFill>
                  <a:srgbClr val="003300"/>
                </a:solidFill>
              </a:rPr>
              <a:t>действий инвестора для получения разрешения </a:t>
            </a:r>
            <a:r>
              <a:rPr lang="ru-RU" sz="1400" dirty="0" smtClean="0">
                <a:solidFill>
                  <a:srgbClr val="003300"/>
                </a:solidFill>
              </a:rPr>
              <a:t>на </a:t>
            </a:r>
            <a:r>
              <a:rPr lang="ru-RU" sz="1400" dirty="0">
                <a:solidFill>
                  <a:srgbClr val="003300"/>
                </a:solidFill>
              </a:rPr>
              <a:t>ввод </a:t>
            </a:r>
            <a:r>
              <a:rPr lang="ru-RU" sz="1400" dirty="0" smtClean="0">
                <a:solidFill>
                  <a:srgbClr val="003300"/>
                </a:solidFill>
              </a:rPr>
              <a:t>    объекта в </a:t>
            </a:r>
            <a:r>
              <a:rPr lang="ru-RU" sz="1400" dirty="0">
                <a:solidFill>
                  <a:srgbClr val="003300"/>
                </a:solidFill>
              </a:rPr>
              <a:t>эксплуатацию;</a:t>
            </a:r>
          </a:p>
          <a:p>
            <a:pPr marL="342900" indent="-342900">
              <a:lnSpc>
                <a:spcPct val="108000"/>
              </a:lnSpc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</a:rPr>
              <a:t> </a:t>
            </a:r>
            <a:r>
              <a:rPr lang="ru-RU" sz="1400" dirty="0" smtClean="0">
                <a:solidFill>
                  <a:srgbClr val="003300"/>
                </a:solidFill>
              </a:rPr>
              <a:t>Алгоритм </a:t>
            </a:r>
            <a:r>
              <a:rPr lang="ru-RU" sz="1400" dirty="0">
                <a:solidFill>
                  <a:srgbClr val="003300"/>
                </a:solidFill>
              </a:rPr>
              <a:t>действий инвестора для получения разрешения </a:t>
            </a:r>
            <a:endParaRPr lang="ru-RU" sz="1400" dirty="0" smtClean="0">
              <a:solidFill>
                <a:srgbClr val="003300"/>
              </a:solidFill>
            </a:endParaRPr>
          </a:p>
          <a:p>
            <a:pPr>
              <a:lnSpc>
                <a:spcPct val="108000"/>
              </a:lnSpc>
            </a:pPr>
            <a:r>
              <a:rPr lang="ru-RU" sz="1400" dirty="0">
                <a:solidFill>
                  <a:srgbClr val="003300"/>
                </a:solidFill>
              </a:rPr>
              <a:t> </a:t>
            </a:r>
            <a:r>
              <a:rPr lang="ru-RU" sz="1400" dirty="0" smtClean="0">
                <a:solidFill>
                  <a:srgbClr val="003300"/>
                </a:solidFill>
              </a:rPr>
              <a:t>        на </a:t>
            </a:r>
            <a:r>
              <a:rPr lang="ru-RU" sz="1400" dirty="0">
                <a:solidFill>
                  <a:srgbClr val="003300"/>
                </a:solidFill>
              </a:rPr>
              <a:t>строительство;</a:t>
            </a:r>
          </a:p>
          <a:p>
            <a:pPr marL="342900" indent="-342900">
              <a:lnSpc>
                <a:spcPct val="108000"/>
              </a:lnSpc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</a:rPr>
              <a:t> </a:t>
            </a:r>
            <a:r>
              <a:rPr lang="ru-RU" sz="1400" dirty="0" smtClean="0">
                <a:solidFill>
                  <a:srgbClr val="003300"/>
                </a:solidFill>
              </a:rPr>
              <a:t>Алгоритм </a:t>
            </a:r>
            <a:r>
              <a:rPr lang="ru-RU" sz="1400" dirty="0">
                <a:solidFill>
                  <a:srgbClr val="003300"/>
                </a:solidFill>
              </a:rPr>
              <a:t>действий инвестора по подключению </a:t>
            </a:r>
            <a:r>
              <a:rPr lang="ru-RU" sz="1400" dirty="0" smtClean="0">
                <a:solidFill>
                  <a:srgbClr val="003300"/>
                </a:solidFill>
              </a:rPr>
              <a:t>к </a:t>
            </a:r>
            <a:r>
              <a:rPr lang="ru-RU" sz="1400" dirty="0">
                <a:solidFill>
                  <a:srgbClr val="003300"/>
                </a:solidFill>
              </a:rPr>
              <a:t>электрическим </a:t>
            </a:r>
            <a:r>
              <a:rPr lang="ru-RU" sz="1400" dirty="0" smtClean="0">
                <a:solidFill>
                  <a:srgbClr val="003300"/>
                </a:solidFill>
              </a:rPr>
              <a:t>   сетям (</a:t>
            </a:r>
            <a:r>
              <a:rPr lang="ru-RU" sz="1400" dirty="0">
                <a:solidFill>
                  <a:srgbClr val="003300"/>
                </a:solidFill>
              </a:rPr>
              <a:t>до 150 кВт включительно);</a:t>
            </a:r>
          </a:p>
          <a:p>
            <a:pPr marL="342900" indent="-342900">
              <a:lnSpc>
                <a:spcPct val="108000"/>
              </a:lnSpc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</a:rPr>
              <a:t> </a:t>
            </a:r>
            <a:r>
              <a:rPr lang="ru-RU" sz="1400" dirty="0" smtClean="0">
                <a:solidFill>
                  <a:srgbClr val="003300"/>
                </a:solidFill>
              </a:rPr>
              <a:t>Алгоритм </a:t>
            </a:r>
            <a:r>
              <a:rPr lang="ru-RU" sz="1400" dirty="0">
                <a:solidFill>
                  <a:srgbClr val="003300"/>
                </a:solidFill>
              </a:rPr>
              <a:t>действий инвестора по </a:t>
            </a:r>
            <a:r>
              <a:rPr lang="ru-RU" sz="1400" dirty="0" smtClean="0">
                <a:solidFill>
                  <a:srgbClr val="003300"/>
                </a:solidFill>
              </a:rPr>
              <a:t>подключению к </a:t>
            </a:r>
            <a:r>
              <a:rPr lang="ru-RU" sz="1400" dirty="0">
                <a:solidFill>
                  <a:srgbClr val="003300"/>
                </a:solidFill>
              </a:rPr>
              <a:t>электрическим сетям (свыше 150 кВт);</a:t>
            </a:r>
          </a:p>
          <a:p>
            <a:pPr marL="342900" indent="-342900">
              <a:lnSpc>
                <a:spcPct val="108000"/>
              </a:lnSpc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</a:rPr>
              <a:t> </a:t>
            </a:r>
            <a:r>
              <a:rPr lang="ru-RU" sz="1400" dirty="0" smtClean="0">
                <a:solidFill>
                  <a:srgbClr val="003300"/>
                </a:solidFill>
              </a:rPr>
              <a:t>Алгоритм </a:t>
            </a:r>
            <a:r>
              <a:rPr lang="ru-RU" sz="1400" dirty="0">
                <a:solidFill>
                  <a:srgbClr val="003300"/>
                </a:solidFill>
              </a:rPr>
              <a:t>действий инвестора по процедурам </a:t>
            </a:r>
            <a:r>
              <a:rPr lang="ru-RU" sz="1400" dirty="0" smtClean="0">
                <a:solidFill>
                  <a:srgbClr val="003300"/>
                </a:solidFill>
              </a:rPr>
              <a:t>подключения </a:t>
            </a:r>
          </a:p>
          <a:p>
            <a:pPr>
              <a:lnSpc>
                <a:spcPct val="108000"/>
              </a:lnSpc>
            </a:pPr>
            <a:r>
              <a:rPr lang="ru-RU" sz="1400" dirty="0" smtClean="0">
                <a:solidFill>
                  <a:srgbClr val="003300"/>
                </a:solidFill>
              </a:rPr>
              <a:t>          к </a:t>
            </a:r>
            <a:r>
              <a:rPr lang="ru-RU" sz="1400" dirty="0">
                <a:solidFill>
                  <a:srgbClr val="003300"/>
                </a:solidFill>
              </a:rPr>
              <a:t>объектам водоснабжения и </a:t>
            </a:r>
            <a:r>
              <a:rPr lang="ru-RU" sz="1400" dirty="0" smtClean="0">
                <a:solidFill>
                  <a:srgbClr val="003300"/>
                </a:solidFill>
              </a:rPr>
              <a:t>водоотведения</a:t>
            </a:r>
            <a:r>
              <a:rPr lang="ru-RU" sz="1400" dirty="0">
                <a:solidFill>
                  <a:srgbClr val="003300"/>
                </a:solidFill>
              </a:rPr>
              <a:t>;</a:t>
            </a:r>
          </a:p>
          <a:p>
            <a:pPr marL="342900" indent="-342900">
              <a:lnSpc>
                <a:spcPct val="108000"/>
              </a:lnSpc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</a:rPr>
              <a:t> </a:t>
            </a:r>
            <a:r>
              <a:rPr lang="ru-RU" sz="1400" dirty="0" smtClean="0">
                <a:solidFill>
                  <a:srgbClr val="003300"/>
                </a:solidFill>
              </a:rPr>
              <a:t>Алгоритм </a:t>
            </a:r>
            <a:r>
              <a:rPr lang="ru-RU" sz="1400" dirty="0">
                <a:solidFill>
                  <a:srgbClr val="003300"/>
                </a:solidFill>
              </a:rPr>
              <a:t>действий инвестора по процедурам </a:t>
            </a:r>
            <a:r>
              <a:rPr lang="ru-RU" sz="1400" dirty="0" smtClean="0">
                <a:solidFill>
                  <a:srgbClr val="003300"/>
                </a:solidFill>
              </a:rPr>
              <a:t>подключения</a:t>
            </a:r>
          </a:p>
          <a:p>
            <a:pPr>
              <a:lnSpc>
                <a:spcPct val="108000"/>
              </a:lnSpc>
            </a:pPr>
            <a:r>
              <a:rPr lang="ru-RU" sz="1400" dirty="0">
                <a:solidFill>
                  <a:srgbClr val="003300"/>
                </a:solidFill>
              </a:rPr>
              <a:t> </a:t>
            </a:r>
            <a:r>
              <a:rPr lang="ru-RU" sz="1400" dirty="0" smtClean="0">
                <a:solidFill>
                  <a:srgbClr val="003300"/>
                </a:solidFill>
              </a:rPr>
              <a:t>        </a:t>
            </a:r>
            <a:r>
              <a:rPr lang="en-US" sz="1400" dirty="0" smtClean="0">
                <a:solidFill>
                  <a:srgbClr val="003300"/>
                </a:solidFill>
              </a:rPr>
              <a:t> </a:t>
            </a:r>
            <a:r>
              <a:rPr lang="ru-RU" sz="1400" dirty="0" smtClean="0">
                <a:solidFill>
                  <a:srgbClr val="003300"/>
                </a:solidFill>
              </a:rPr>
              <a:t>к сетям теплоснабжения;</a:t>
            </a:r>
          </a:p>
          <a:p>
            <a:pPr marL="342900" indent="-342900">
              <a:lnSpc>
                <a:spcPct val="108000"/>
              </a:lnSpc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</a:rPr>
              <a:t> </a:t>
            </a:r>
            <a:r>
              <a:rPr lang="ru-RU" sz="1400" dirty="0" smtClean="0">
                <a:solidFill>
                  <a:srgbClr val="003300"/>
                </a:solidFill>
              </a:rPr>
              <a:t>Алгоритм </a:t>
            </a:r>
            <a:r>
              <a:rPr lang="ru-RU" sz="1400" dirty="0">
                <a:solidFill>
                  <a:srgbClr val="003300"/>
                </a:solidFill>
              </a:rPr>
              <a:t>действий инвестора по процедурам </a:t>
            </a:r>
            <a:r>
              <a:rPr lang="ru-RU" sz="1400" dirty="0" smtClean="0">
                <a:solidFill>
                  <a:srgbClr val="003300"/>
                </a:solidFill>
              </a:rPr>
              <a:t>подключения</a:t>
            </a:r>
            <a:r>
              <a:rPr lang="en-US" sz="1400" dirty="0" smtClean="0">
                <a:solidFill>
                  <a:srgbClr val="003300"/>
                </a:solidFill>
              </a:rPr>
              <a:t> </a:t>
            </a:r>
            <a:r>
              <a:rPr lang="ru-RU" sz="1400" dirty="0" smtClean="0">
                <a:solidFill>
                  <a:srgbClr val="003300"/>
                </a:solidFill>
              </a:rPr>
              <a:t>газоиспользующего </a:t>
            </a:r>
            <a:r>
              <a:rPr lang="ru-RU" sz="1400" dirty="0">
                <a:solidFill>
                  <a:srgbClr val="003300"/>
                </a:solidFill>
              </a:rPr>
              <a:t>оборудования и объектов </a:t>
            </a:r>
            <a:r>
              <a:rPr lang="ru-RU" sz="1400" dirty="0" smtClean="0">
                <a:solidFill>
                  <a:srgbClr val="003300"/>
                </a:solidFill>
              </a:rPr>
              <a:t>капитального строительства </a:t>
            </a:r>
            <a:r>
              <a:rPr lang="ru-RU" sz="1400" dirty="0">
                <a:solidFill>
                  <a:srgbClr val="003300"/>
                </a:solidFill>
              </a:rPr>
              <a:t>к сетям газораспределения;</a:t>
            </a:r>
          </a:p>
          <a:p>
            <a:pPr marL="342900" indent="-342900">
              <a:lnSpc>
                <a:spcPct val="108000"/>
              </a:lnSpc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</a:rPr>
              <a:t> </a:t>
            </a:r>
            <a:r>
              <a:rPr lang="ru-RU" sz="1400" dirty="0" smtClean="0">
                <a:solidFill>
                  <a:srgbClr val="003300"/>
                </a:solidFill>
              </a:rPr>
              <a:t>Алгоритм </a:t>
            </a:r>
            <a:r>
              <a:rPr lang="ru-RU" sz="1400" dirty="0">
                <a:solidFill>
                  <a:srgbClr val="003300"/>
                </a:solidFill>
              </a:rPr>
              <a:t>действий инвестора по процедурам оформления </a:t>
            </a:r>
            <a:r>
              <a:rPr lang="ru-RU" sz="1400" dirty="0" smtClean="0">
                <a:solidFill>
                  <a:srgbClr val="003300"/>
                </a:solidFill>
              </a:rPr>
              <a:t>прав </a:t>
            </a:r>
            <a:r>
              <a:rPr lang="ru-RU" sz="1400" dirty="0">
                <a:solidFill>
                  <a:srgbClr val="003300"/>
                </a:solidFill>
              </a:rPr>
              <a:t>собственности на введенный </a:t>
            </a:r>
            <a:r>
              <a:rPr lang="ru-RU" sz="1400" dirty="0" smtClean="0">
                <a:solidFill>
                  <a:srgbClr val="003300"/>
                </a:solidFill>
              </a:rPr>
              <a:t>в </a:t>
            </a:r>
            <a:r>
              <a:rPr lang="ru-RU" sz="1400" dirty="0">
                <a:solidFill>
                  <a:srgbClr val="003300"/>
                </a:solidFill>
              </a:rPr>
              <a:t>эксплуатацию </a:t>
            </a:r>
            <a:r>
              <a:rPr lang="ru-RU" sz="1400" dirty="0" smtClean="0">
                <a:solidFill>
                  <a:srgbClr val="003300"/>
                </a:solidFill>
              </a:rPr>
              <a:t>объект;</a:t>
            </a:r>
          </a:p>
          <a:p>
            <a:pPr marL="342900" indent="-342900">
              <a:lnSpc>
                <a:spcPct val="108000"/>
              </a:lnSpc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3300"/>
                </a:solidFill>
              </a:rPr>
              <a:t> Алгоритм </a:t>
            </a:r>
            <a:r>
              <a:rPr lang="ru-RU" sz="1400" dirty="0">
                <a:solidFill>
                  <a:srgbClr val="003300"/>
                </a:solidFill>
              </a:rPr>
              <a:t>действий инвестора по </a:t>
            </a:r>
            <a:r>
              <a:rPr lang="ru-RU" sz="1400" dirty="0" smtClean="0">
                <a:solidFill>
                  <a:srgbClr val="003300"/>
                </a:solidFill>
              </a:rPr>
              <a:t>процедуре</a:t>
            </a:r>
            <a:r>
              <a:rPr lang="en-US" sz="1400" dirty="0" smtClean="0">
                <a:solidFill>
                  <a:srgbClr val="003300"/>
                </a:solidFill>
              </a:rPr>
              <a:t> </a:t>
            </a:r>
            <a:r>
              <a:rPr lang="ru-RU" sz="1400" dirty="0" smtClean="0">
                <a:solidFill>
                  <a:srgbClr val="003300"/>
                </a:solidFill>
              </a:rPr>
              <a:t>«Обеспечение </a:t>
            </a:r>
            <a:r>
              <a:rPr lang="ru-RU" sz="1400" dirty="0">
                <a:solidFill>
                  <a:srgbClr val="003300"/>
                </a:solidFill>
              </a:rPr>
              <a:t>доступа к дорожной </a:t>
            </a:r>
            <a:r>
              <a:rPr lang="ru-RU" sz="1400" dirty="0" smtClean="0">
                <a:solidFill>
                  <a:srgbClr val="003300"/>
                </a:solidFill>
              </a:rPr>
              <a:t>инфраструктуре </a:t>
            </a:r>
            <a:r>
              <a:rPr lang="ru-RU" sz="1400" dirty="0">
                <a:solidFill>
                  <a:srgbClr val="003300"/>
                </a:solidFill>
              </a:rPr>
              <a:t>путем </a:t>
            </a:r>
            <a:r>
              <a:rPr lang="ru-RU" sz="1400" dirty="0" smtClean="0">
                <a:solidFill>
                  <a:srgbClr val="003300"/>
                </a:solidFill>
              </a:rPr>
              <a:t>строительства</a:t>
            </a:r>
            <a:r>
              <a:rPr lang="en-US" sz="1400" dirty="0" smtClean="0">
                <a:solidFill>
                  <a:srgbClr val="003300"/>
                </a:solidFill>
              </a:rPr>
              <a:t> </a:t>
            </a:r>
            <a:r>
              <a:rPr lang="ru-RU" sz="1400" dirty="0" smtClean="0">
                <a:solidFill>
                  <a:srgbClr val="003300"/>
                </a:solidFill>
              </a:rPr>
              <a:t>или </a:t>
            </a:r>
            <a:r>
              <a:rPr lang="ru-RU" sz="1400" dirty="0">
                <a:solidFill>
                  <a:srgbClr val="003300"/>
                </a:solidFill>
              </a:rPr>
              <a:t>реконструкции пересечений и (</a:t>
            </a:r>
            <a:r>
              <a:rPr lang="ru-RU" sz="1400" dirty="0" smtClean="0">
                <a:solidFill>
                  <a:srgbClr val="003300"/>
                </a:solidFill>
              </a:rPr>
              <a:t>или)</a:t>
            </a:r>
            <a:r>
              <a:rPr lang="en-US" sz="1400" dirty="0" smtClean="0">
                <a:solidFill>
                  <a:srgbClr val="003300"/>
                </a:solidFill>
              </a:rPr>
              <a:t> </a:t>
            </a:r>
            <a:r>
              <a:rPr lang="ru-RU" sz="1400" dirty="0" smtClean="0">
                <a:solidFill>
                  <a:srgbClr val="003300"/>
                </a:solidFill>
              </a:rPr>
              <a:t>примыканий </a:t>
            </a:r>
            <a:r>
              <a:rPr lang="ru-RU" sz="1400" dirty="0">
                <a:solidFill>
                  <a:srgbClr val="003300"/>
                </a:solidFill>
              </a:rPr>
              <a:t>к автомобильным </a:t>
            </a:r>
            <a:r>
              <a:rPr lang="ru-RU" sz="1400" dirty="0" smtClean="0">
                <a:solidFill>
                  <a:srgbClr val="003300"/>
                </a:solidFill>
              </a:rPr>
              <a:t>дорогам».</a:t>
            </a:r>
            <a:endParaRPr lang="ru-RU" sz="1400" dirty="0">
              <a:solidFill>
                <a:srgbClr val="00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8" t="-2667" r="13231" b="1"/>
          <a:stretch/>
        </p:blipFill>
        <p:spPr>
          <a:xfrm>
            <a:off x="308009" y="-130489"/>
            <a:ext cx="4629752" cy="7007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07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Foto\02. РАзное\Карта НАО гугл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 bwMode="auto">
          <a:xfrm>
            <a:off x="1587" y="0"/>
            <a:ext cx="12190413" cy="69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-1"/>
            <a:ext cx="12190413" cy="80665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F22861-41BF-4DF1-9A18-28BBC3EE4F3C}"/>
              </a:ext>
            </a:extLst>
          </p:cNvPr>
          <p:cNvSpPr txBox="1"/>
          <p:nvPr/>
        </p:nvSpPr>
        <p:spPr>
          <a:xfrm>
            <a:off x="2895135" y="847401"/>
            <a:ext cx="5636519" cy="648496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ru-RU" sz="35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Благодарим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4558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F33433-3D86-46A2-A9C0-E4AACCA3A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12192000" cy="6858000"/>
          </a:xfrm>
          <a:prstGeom prst="rect">
            <a:avLst/>
          </a:prstGeom>
        </p:spPr>
      </p:pic>
      <p:pic>
        <p:nvPicPr>
          <p:cNvPr id="5" name="Picture 3" descr="D:\Foto\02. РАзное\Карта НАО гугл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 bwMode="auto">
          <a:xfrm>
            <a:off x="1587" y="0"/>
            <a:ext cx="12190413" cy="69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357060" y="1848051"/>
            <a:ext cx="7536413" cy="462975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      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rgbClr val="003300"/>
                </a:solidFill>
              </a:rPr>
              <a:t>В 2021 году Министерство экономического развития РФ разработало систему поддержки новых инвестиционных проектов «</a:t>
            </a:r>
            <a:r>
              <a:rPr lang="ru-RU" sz="2000" b="1" dirty="0" smtClean="0">
                <a:solidFill>
                  <a:srgbClr val="003300"/>
                </a:solidFill>
              </a:rPr>
              <a:t>Региональный инвестиционный стандарт</a:t>
            </a:r>
            <a:r>
              <a:rPr lang="ru-RU" sz="2000" dirty="0" smtClean="0">
                <a:solidFill>
                  <a:srgbClr val="003300"/>
                </a:solidFill>
              </a:rPr>
              <a:t>». </a:t>
            </a:r>
          </a:p>
          <a:p>
            <a:pPr algn="just"/>
            <a:r>
              <a:rPr lang="ru-RU" sz="2000" dirty="0" smtClean="0">
                <a:solidFill>
                  <a:srgbClr val="003300"/>
                </a:solidFill>
              </a:rPr>
              <a:t>         </a:t>
            </a:r>
            <a:r>
              <a:rPr lang="ru-RU" sz="2000" u="sng" dirty="0" smtClean="0">
                <a:solidFill>
                  <a:srgbClr val="003300"/>
                </a:solidFill>
              </a:rPr>
              <a:t>Региональный </a:t>
            </a:r>
            <a:r>
              <a:rPr lang="ru-RU" sz="2000" u="sng" dirty="0">
                <a:solidFill>
                  <a:srgbClr val="003300"/>
                </a:solidFill>
              </a:rPr>
              <a:t>инвестиционный стандарт – ключевой проект по созданию благоприятных условий для ведения бизнеса </a:t>
            </a:r>
            <a:r>
              <a:rPr lang="ru-RU" sz="2000" u="sng" dirty="0" smtClean="0">
                <a:solidFill>
                  <a:srgbClr val="003300"/>
                </a:solidFill>
              </a:rPr>
              <a:t>в </a:t>
            </a:r>
            <a:r>
              <a:rPr lang="ru-RU" sz="2000" u="sng" dirty="0">
                <a:solidFill>
                  <a:srgbClr val="003300"/>
                </a:solidFill>
              </a:rPr>
              <a:t>регионах</a:t>
            </a:r>
            <a:r>
              <a:rPr lang="ru-RU" sz="2000" dirty="0">
                <a:solidFill>
                  <a:srgbClr val="003300"/>
                </a:solidFill>
              </a:rPr>
              <a:t>; призван упростить масштабирование бизнеса, создав единый клиентский путь вне зависимости </a:t>
            </a:r>
            <a:r>
              <a:rPr lang="ru-RU" sz="2000" dirty="0" smtClean="0">
                <a:solidFill>
                  <a:srgbClr val="003300"/>
                </a:solidFill>
              </a:rPr>
              <a:t>от региона. </a:t>
            </a:r>
          </a:p>
          <a:p>
            <a:pPr algn="just"/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smtClean="0">
                <a:solidFill>
                  <a:srgbClr val="003300"/>
                </a:solidFill>
              </a:rPr>
              <a:t>        Он </a:t>
            </a:r>
            <a:r>
              <a:rPr lang="ru-RU" sz="2000" dirty="0">
                <a:solidFill>
                  <a:srgbClr val="003300"/>
                </a:solidFill>
              </a:rPr>
              <a:t>основан на лучшем региональном опыте по привлечению бизнеса и направлен на улучшение </a:t>
            </a:r>
            <a:r>
              <a:rPr lang="ru-RU" sz="2000" dirty="0" smtClean="0">
                <a:solidFill>
                  <a:srgbClr val="003300"/>
                </a:solidFill>
              </a:rPr>
              <a:t>регионального инвестиционного </a:t>
            </a:r>
            <a:r>
              <a:rPr lang="ru-RU" sz="2000" dirty="0">
                <a:solidFill>
                  <a:srgbClr val="003300"/>
                </a:solidFill>
              </a:rPr>
              <a:t>климата, в том числе </a:t>
            </a:r>
            <a:r>
              <a:rPr lang="ru-RU" sz="2000" dirty="0" smtClean="0">
                <a:solidFill>
                  <a:srgbClr val="003300"/>
                </a:solidFill>
              </a:rPr>
              <a:t>упрощение законодательства </a:t>
            </a:r>
            <a:r>
              <a:rPr lang="ru-RU" sz="2000" dirty="0">
                <a:solidFill>
                  <a:srgbClr val="003300"/>
                </a:solidFill>
              </a:rPr>
              <a:t>и оптимизацию взаимодействия инвесторов </a:t>
            </a:r>
            <a:r>
              <a:rPr lang="ru-RU" sz="2000" dirty="0" smtClean="0">
                <a:solidFill>
                  <a:srgbClr val="003300"/>
                </a:solidFill>
              </a:rPr>
              <a:t>с </a:t>
            </a:r>
            <a:r>
              <a:rPr lang="ru-RU" sz="2000" dirty="0">
                <a:solidFill>
                  <a:srgbClr val="003300"/>
                </a:solidFill>
              </a:rPr>
              <a:t>региональными органами власти, стандартизацию процедур </a:t>
            </a:r>
            <a:r>
              <a:rPr lang="ru-RU" sz="2000" dirty="0" smtClean="0">
                <a:solidFill>
                  <a:srgbClr val="003300"/>
                </a:solidFill>
              </a:rPr>
              <a:t>для </a:t>
            </a:r>
            <a:r>
              <a:rPr lang="ru-RU" sz="2000" dirty="0">
                <a:solidFill>
                  <a:srgbClr val="003300"/>
                </a:solidFill>
              </a:rPr>
              <a:t>инвестора</a:t>
            </a:r>
            <a:r>
              <a:rPr lang="ru-RU" sz="2000" dirty="0" smtClean="0">
                <a:solidFill>
                  <a:srgbClr val="003300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</a:rPr>
              <a:t>        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5473" y="700219"/>
            <a:ext cx="7538000" cy="92263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03300"/>
                </a:solidFill>
              </a:rPr>
              <a:t>Задача инвестиционного стандарта</a:t>
            </a:r>
            <a:r>
              <a:rPr lang="ru-RU" sz="2000" dirty="0">
                <a:solidFill>
                  <a:srgbClr val="003300"/>
                </a:solidFill>
              </a:rPr>
              <a:t> – сократить путь инвестора от возникновения идеи </a:t>
            </a:r>
            <a:r>
              <a:rPr lang="ru-RU" sz="2000" dirty="0" smtClean="0">
                <a:solidFill>
                  <a:srgbClr val="003300"/>
                </a:solidFill>
              </a:rPr>
              <a:t>до </a:t>
            </a:r>
            <a:r>
              <a:rPr lang="ru-RU" sz="2000" dirty="0">
                <a:solidFill>
                  <a:srgbClr val="003300"/>
                </a:solidFill>
              </a:rPr>
              <a:t>осуществления капиталовложений.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0" t="1999" r="1454" b="9317"/>
          <a:stretch/>
        </p:blipFill>
        <p:spPr>
          <a:xfrm>
            <a:off x="1587" y="613592"/>
            <a:ext cx="4353886" cy="6082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55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0F33433-3D86-46A2-A9C0-E4AACCA3A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12192000" cy="6858000"/>
          </a:xfrm>
          <a:prstGeom prst="rect">
            <a:avLst/>
          </a:prstGeom>
        </p:spPr>
      </p:pic>
      <p:pic>
        <p:nvPicPr>
          <p:cNvPr id="10" name="Picture 3" descr="D:\Foto\02. РАзное\Карта НАО гугл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 bwMode="auto">
          <a:xfrm>
            <a:off x="-1587" y="0"/>
            <a:ext cx="12190413" cy="69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ильный пятиугольник 2"/>
          <p:cNvSpPr/>
          <p:nvPr/>
        </p:nvSpPr>
        <p:spPr>
          <a:xfrm>
            <a:off x="1318055" y="1821460"/>
            <a:ext cx="3385752" cy="2938502"/>
          </a:xfrm>
          <a:prstGeom prst="pentagon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3300"/>
                </a:solidFill>
              </a:rPr>
              <a:t>Основные элементы регионального инвестиционного стандарта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98604" y="1317047"/>
            <a:ext cx="3892379" cy="55605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3300"/>
                </a:solidFill>
              </a:rPr>
              <a:t>Инвестиционная декларация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98000" y="2222301"/>
            <a:ext cx="3892379" cy="5580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3300"/>
                </a:solidFill>
              </a:rPr>
              <a:t>Агентство развития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98000" y="4978756"/>
            <a:ext cx="3892379" cy="5580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3300"/>
                </a:solidFill>
              </a:rPr>
              <a:t>Свод инвестиционных правил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98000" y="3067539"/>
            <a:ext cx="3892379" cy="5580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3300"/>
                </a:solidFill>
              </a:rPr>
              <a:t>Инвестиционный комитет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98000" y="4013148"/>
            <a:ext cx="3892379" cy="5580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3300"/>
                </a:solidFill>
              </a:rPr>
              <a:t>Инвестиционная карта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2535" y="186863"/>
            <a:ext cx="10843267" cy="82599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3300"/>
                </a:solidFill>
              </a:rPr>
              <a:t>Пять элементов стандарта</a:t>
            </a:r>
            <a:r>
              <a:rPr lang="ru-RU" sz="2000" dirty="0">
                <a:solidFill>
                  <a:srgbClr val="003300"/>
                </a:solidFill>
              </a:rPr>
              <a:t> призваны дать регионам базовый инструментарий для привлечения бизнеса и устранить типовые барьеры на пути предпринимателя (инвестора).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2019" y="5886759"/>
            <a:ext cx="10843200" cy="82599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3300"/>
                </a:solidFill>
              </a:rPr>
              <a:t>В Ненецком автономном округе внедрены все элементы нового </a:t>
            </a:r>
          </a:p>
          <a:p>
            <a:pPr algn="ctr"/>
            <a:r>
              <a:rPr lang="ru-RU" sz="2000" b="1" dirty="0">
                <a:solidFill>
                  <a:srgbClr val="003300"/>
                </a:solidFill>
              </a:rPr>
              <a:t>«Регионального инвестиционного стандарта».</a:t>
            </a:r>
          </a:p>
        </p:txBody>
      </p:sp>
    </p:spTree>
    <p:extLst>
      <p:ext uri="{BB962C8B-B14F-4D97-AF65-F5344CB8AC3E}">
        <p14:creationId xmlns:p14="http://schemas.microsoft.com/office/powerpoint/2010/main" val="1447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Foto\02. РАзное\Карта НАО гугл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 bwMode="auto">
          <a:xfrm>
            <a:off x="15208" y="0"/>
            <a:ext cx="12190413" cy="69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45757" y="191705"/>
            <a:ext cx="5100507" cy="56081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3300"/>
                </a:solidFill>
              </a:rPr>
              <a:t>Инвестиционная декларация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678" y="944227"/>
            <a:ext cx="11619472" cy="157342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        </a:t>
            </a:r>
            <a:r>
              <a:rPr lang="ru-RU" sz="2000" b="1" dirty="0" smtClean="0">
                <a:solidFill>
                  <a:srgbClr val="003300"/>
                </a:solidFill>
              </a:rPr>
              <a:t>Инвестиционная </a:t>
            </a:r>
            <a:r>
              <a:rPr lang="ru-RU" sz="2000" b="1" dirty="0">
                <a:solidFill>
                  <a:srgbClr val="003300"/>
                </a:solidFill>
              </a:rPr>
              <a:t>декларация</a:t>
            </a:r>
            <a:r>
              <a:rPr lang="ru-RU" sz="2000" dirty="0">
                <a:solidFill>
                  <a:srgbClr val="003300"/>
                </a:solidFill>
              </a:rPr>
              <a:t> - документ, определяющий работу и взаимодействие органов власти с бизнесом, гарантирующий соблюдение прав и интересов </a:t>
            </a:r>
            <a:r>
              <a:rPr lang="ru-RU" sz="2000" dirty="0" smtClean="0">
                <a:solidFill>
                  <a:srgbClr val="003300"/>
                </a:solidFill>
              </a:rPr>
              <a:t>инвесторов (разработан </a:t>
            </a:r>
            <a:r>
              <a:rPr lang="ru-RU" sz="2000" dirty="0">
                <a:solidFill>
                  <a:srgbClr val="003300"/>
                </a:solidFill>
              </a:rPr>
              <a:t>в целях создания условий для опережающего инвестиционного </a:t>
            </a:r>
            <a:r>
              <a:rPr lang="ru-RU" sz="2000" dirty="0" smtClean="0">
                <a:solidFill>
                  <a:srgbClr val="003300"/>
                </a:solidFill>
              </a:rPr>
              <a:t>развития). </a:t>
            </a:r>
          </a:p>
          <a:p>
            <a:pPr algn="just"/>
            <a:r>
              <a:rPr lang="ru-RU" sz="2000" dirty="0" smtClean="0">
                <a:solidFill>
                  <a:srgbClr val="003300"/>
                </a:solidFill>
              </a:rPr>
              <a:t>Инвестиционная </a:t>
            </a:r>
            <a:r>
              <a:rPr lang="ru-RU" sz="2000" dirty="0">
                <a:solidFill>
                  <a:srgbClr val="003300"/>
                </a:solidFill>
              </a:rPr>
              <a:t>декларация является </a:t>
            </a:r>
            <a:r>
              <a:rPr lang="ru-RU" sz="2000" b="1" dirty="0">
                <a:solidFill>
                  <a:srgbClr val="003300"/>
                </a:solidFill>
              </a:rPr>
              <a:t>ключевым элементом</a:t>
            </a:r>
            <a:r>
              <a:rPr lang="ru-RU" sz="2000" dirty="0">
                <a:solidFill>
                  <a:srgbClr val="003300"/>
                </a:solidFill>
              </a:rPr>
              <a:t> Регионального инвестиционного </a:t>
            </a:r>
            <a:r>
              <a:rPr lang="ru-RU" sz="2000" dirty="0" smtClean="0">
                <a:solidFill>
                  <a:srgbClr val="003300"/>
                </a:solidFill>
              </a:rPr>
              <a:t>стандарта.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4448" y="2625667"/>
            <a:ext cx="10013094" cy="165888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3300"/>
                </a:solidFill>
              </a:rPr>
              <a:t>       Декларация содержит:</a:t>
            </a:r>
            <a:r>
              <a:rPr lang="ru-RU" sz="2000" b="1" dirty="0">
                <a:solidFill>
                  <a:srgbClr val="003300"/>
                </a:solidFill>
              </a:rPr>
              <a:t> </a:t>
            </a:r>
            <a:endParaRPr lang="ru-RU" sz="2000" b="1" dirty="0" smtClean="0">
              <a:solidFill>
                <a:srgbClr val="0033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3300"/>
                </a:solidFill>
              </a:rPr>
              <a:t>стратегию развития, ключевые </a:t>
            </a:r>
            <a:r>
              <a:rPr lang="ru-RU" sz="2000" dirty="0">
                <a:solidFill>
                  <a:srgbClr val="003300"/>
                </a:solidFill>
              </a:rPr>
              <a:t>характеристики и преимущества </a:t>
            </a:r>
            <a:r>
              <a:rPr lang="ru-RU" sz="2000" dirty="0" smtClean="0">
                <a:solidFill>
                  <a:srgbClr val="003300"/>
                </a:solidFill>
              </a:rPr>
              <a:t>региона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3300"/>
                </a:solidFill>
              </a:rPr>
              <a:t>обязательство </a:t>
            </a:r>
            <a:r>
              <a:rPr lang="ru-RU" sz="2000" dirty="0">
                <a:solidFill>
                  <a:srgbClr val="003300"/>
                </a:solidFill>
              </a:rPr>
              <a:t>главы субъекта по </a:t>
            </a:r>
            <a:r>
              <a:rPr lang="ru-RU" sz="2000" dirty="0" err="1">
                <a:solidFill>
                  <a:srgbClr val="003300"/>
                </a:solidFill>
              </a:rPr>
              <a:t>неухудшению</a:t>
            </a:r>
            <a:r>
              <a:rPr lang="ru-RU" sz="2000" dirty="0">
                <a:solidFill>
                  <a:srgbClr val="003300"/>
                </a:solidFill>
              </a:rPr>
              <a:t> условий ведения </a:t>
            </a:r>
            <a:r>
              <a:rPr lang="ru-RU" sz="2000" dirty="0" smtClean="0">
                <a:solidFill>
                  <a:srgbClr val="003300"/>
                </a:solidFill>
              </a:rPr>
              <a:t>бизнеса в регионе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3300"/>
                </a:solidFill>
              </a:rPr>
              <a:t>описание </a:t>
            </a:r>
            <a:r>
              <a:rPr lang="ru-RU" sz="2000" dirty="0">
                <a:solidFill>
                  <a:srgbClr val="003300"/>
                </a:solidFill>
              </a:rPr>
              <a:t>целей и приоритетов инвестиционного </a:t>
            </a:r>
            <a:r>
              <a:rPr lang="ru-RU" sz="2000" dirty="0" smtClean="0">
                <a:solidFill>
                  <a:srgbClr val="003300"/>
                </a:solidFill>
              </a:rPr>
              <a:t>развития региона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3300"/>
                </a:solidFill>
              </a:rPr>
              <a:t>состав </a:t>
            </a:r>
            <a:r>
              <a:rPr lang="ru-RU" sz="2000" dirty="0">
                <a:solidFill>
                  <a:srgbClr val="003300"/>
                </a:solidFill>
              </a:rPr>
              <a:t>инвестиционной команды </a:t>
            </a:r>
            <a:r>
              <a:rPr lang="ru-RU" sz="2000" dirty="0" smtClean="0">
                <a:solidFill>
                  <a:srgbClr val="003300"/>
                </a:solidFill>
              </a:rPr>
              <a:t>региона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0679" y="5177534"/>
            <a:ext cx="11619472" cy="147856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3300"/>
                </a:solidFill>
              </a:rPr>
              <a:t>С Инвестиционной декларацией Ненецкого автономного округа можно </a:t>
            </a:r>
            <a:r>
              <a:rPr lang="ru-RU" sz="1600" dirty="0" smtClean="0">
                <a:solidFill>
                  <a:srgbClr val="003300"/>
                </a:solidFill>
              </a:rPr>
              <a:t>ознакомиться на </a:t>
            </a:r>
            <a:r>
              <a:rPr lang="ru-RU" sz="1600" dirty="0">
                <a:solidFill>
                  <a:srgbClr val="003300"/>
                </a:solidFill>
              </a:rPr>
              <a:t>официальном </a:t>
            </a:r>
            <a:r>
              <a:rPr lang="ru-RU" sz="1600" b="1" dirty="0">
                <a:solidFill>
                  <a:srgbClr val="003300"/>
                </a:solidFill>
              </a:rPr>
              <a:t>сайте Департамента финансов и экономики Ненецкого автономного округа по </a:t>
            </a:r>
            <a:r>
              <a:rPr lang="ru-RU" sz="1600" b="1" dirty="0" smtClean="0">
                <a:solidFill>
                  <a:srgbClr val="003300"/>
                </a:solidFill>
              </a:rPr>
              <a:t>ссылке</a:t>
            </a:r>
            <a:r>
              <a:rPr lang="ru-RU" sz="1600" dirty="0" smtClean="0">
                <a:solidFill>
                  <a:srgbClr val="003300"/>
                </a:solidFill>
              </a:rPr>
              <a:t>:   </a:t>
            </a:r>
            <a:r>
              <a:rPr lang="ru-RU" sz="1600" u="sng" dirty="0" smtClean="0">
                <a:solidFill>
                  <a:srgbClr val="003300"/>
                </a:solidFill>
                <a:hlinkClick r:id="rId4"/>
              </a:rPr>
              <a:t>https</a:t>
            </a:r>
            <a:r>
              <a:rPr lang="ru-RU" sz="1600" u="sng" dirty="0">
                <a:solidFill>
                  <a:srgbClr val="003300"/>
                </a:solidFill>
                <a:hlinkClick r:id="rId4"/>
              </a:rPr>
              <a:t>://dfei.adm-nao.ru/regionalnyj-investicionnyj-standart/investicionnaya-deklaraciya-neneckogo-avtonomnogo-okruga</a:t>
            </a:r>
            <a:r>
              <a:rPr lang="ru-RU" sz="1600" u="sng" dirty="0" smtClean="0">
                <a:solidFill>
                  <a:srgbClr val="003300"/>
                </a:solidFill>
                <a:hlinkClick r:id="rId4"/>
              </a:rPr>
              <a:t>/</a:t>
            </a:r>
            <a:endParaRPr lang="ru-RU" sz="1600" u="sng" dirty="0" smtClean="0">
              <a:solidFill>
                <a:srgbClr val="003300"/>
              </a:solidFill>
            </a:endParaRPr>
          </a:p>
          <a:p>
            <a:r>
              <a:rPr lang="ru-RU" sz="1600" dirty="0" smtClean="0">
                <a:solidFill>
                  <a:srgbClr val="003300"/>
                </a:solidFill>
              </a:rPr>
              <a:t>на </a:t>
            </a:r>
            <a:r>
              <a:rPr lang="ru-RU" sz="1600" b="1" dirty="0">
                <a:solidFill>
                  <a:srgbClr val="003300"/>
                </a:solidFill>
              </a:rPr>
              <a:t>Инвестиционном портале</a:t>
            </a:r>
            <a:r>
              <a:rPr lang="ru-RU" sz="1600" dirty="0">
                <a:solidFill>
                  <a:srgbClr val="003300"/>
                </a:solidFill>
              </a:rPr>
              <a:t> Ненецкого автономного округа </a:t>
            </a:r>
            <a:r>
              <a:rPr lang="ru-RU" sz="1600" dirty="0" smtClean="0">
                <a:solidFill>
                  <a:srgbClr val="003300"/>
                </a:solidFill>
              </a:rPr>
              <a:t>investnao.ru: </a:t>
            </a:r>
            <a:r>
              <a:rPr lang="ru-RU" sz="1600" u="sng" dirty="0" smtClean="0">
                <a:solidFill>
                  <a:srgbClr val="003300"/>
                </a:solidFill>
                <a:hlinkClick r:id="rId5"/>
              </a:rPr>
              <a:t>https</a:t>
            </a:r>
            <a:r>
              <a:rPr lang="ru-RU" sz="1600" u="sng" dirty="0">
                <a:solidFill>
                  <a:srgbClr val="003300"/>
                </a:solidFill>
                <a:hlinkClick r:id="rId5"/>
              </a:rPr>
              <a:t>://investnao.ru/nao-rus/Investstandart_2023/invest</a:t>
            </a:r>
            <a:r>
              <a:rPr lang="ru-RU" sz="1600" u="sng" dirty="0" smtClean="0">
                <a:solidFill>
                  <a:srgbClr val="003300"/>
                </a:solidFill>
                <a:hlinkClick r:id="rId5"/>
              </a:rPr>
              <a:t>/</a:t>
            </a:r>
            <a:endParaRPr lang="ru-RU" sz="1600" dirty="0">
              <a:solidFill>
                <a:srgbClr val="0033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4448" y="4319707"/>
            <a:ext cx="10013094" cy="73075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003300"/>
                </a:solidFill>
              </a:rPr>
              <a:t>Инвестиционная декларация Ненецкого автономного округа на период до 2027 года </a:t>
            </a:r>
            <a:r>
              <a:rPr lang="ru-RU" sz="2000" b="1" dirty="0">
                <a:solidFill>
                  <a:srgbClr val="003300"/>
                </a:solidFill>
              </a:rPr>
              <a:t>утверждена</a:t>
            </a:r>
            <a:r>
              <a:rPr lang="ru-RU" sz="2000" dirty="0">
                <a:solidFill>
                  <a:srgbClr val="003300"/>
                </a:solidFill>
              </a:rPr>
              <a:t> Распоряжением губернатора НАО от 10.03.2023№ 79-рг.</a:t>
            </a:r>
          </a:p>
        </p:txBody>
      </p:sp>
    </p:spTree>
    <p:extLst>
      <p:ext uri="{BB962C8B-B14F-4D97-AF65-F5344CB8AC3E}">
        <p14:creationId xmlns:p14="http://schemas.microsoft.com/office/powerpoint/2010/main" val="5474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Foto\02. РАзное\Карта НАО гугл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 bwMode="auto">
          <a:xfrm>
            <a:off x="153987" y="152401"/>
            <a:ext cx="12038013" cy="667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Foto\02. РАзное\Карта НАО гугл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 bwMode="auto">
          <a:xfrm>
            <a:off x="1" y="0"/>
            <a:ext cx="12192000" cy="693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395425" y="233304"/>
            <a:ext cx="5100507" cy="5616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3300"/>
                </a:solidFill>
              </a:rPr>
              <a:t>Агентство развития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14154" y="1053996"/>
            <a:ext cx="5650048" cy="253622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</a:t>
            </a:r>
            <a:r>
              <a:rPr lang="ru-RU" sz="1700" b="1" dirty="0" smtClean="0">
                <a:solidFill>
                  <a:srgbClr val="003300"/>
                </a:solidFill>
              </a:rPr>
              <a:t>Агентство </a:t>
            </a:r>
            <a:r>
              <a:rPr lang="ru-RU" sz="1700" b="1" dirty="0">
                <a:solidFill>
                  <a:srgbClr val="003300"/>
                </a:solidFill>
              </a:rPr>
              <a:t>развития</a:t>
            </a:r>
            <a:r>
              <a:rPr lang="ru-RU" sz="1700" dirty="0">
                <a:solidFill>
                  <a:srgbClr val="003300"/>
                </a:solidFill>
              </a:rPr>
              <a:t> - организация, занимающаяся привлечением частных инвестиций, сопровождением проектов </a:t>
            </a:r>
            <a:r>
              <a:rPr lang="ru-RU" sz="1700" dirty="0" smtClean="0">
                <a:solidFill>
                  <a:srgbClr val="003300"/>
                </a:solidFill>
              </a:rPr>
              <a:t>и консультацией предпринимателей </a:t>
            </a:r>
            <a:r>
              <a:rPr lang="ru-RU" sz="1700" dirty="0">
                <a:solidFill>
                  <a:srgbClr val="003300"/>
                </a:solidFill>
              </a:rPr>
              <a:t>(отвечает </a:t>
            </a:r>
            <a:r>
              <a:rPr lang="ru-RU" sz="1700" dirty="0" smtClean="0">
                <a:solidFill>
                  <a:srgbClr val="003300"/>
                </a:solidFill>
              </a:rPr>
              <a:t>за </a:t>
            </a:r>
            <a:r>
              <a:rPr lang="ru-RU" sz="1700" dirty="0">
                <a:solidFill>
                  <a:srgbClr val="003300"/>
                </a:solidFill>
              </a:rPr>
              <a:t>поддержку новых и существующих инвесторов).</a:t>
            </a:r>
          </a:p>
          <a:p>
            <a:pPr algn="just"/>
            <a:r>
              <a:rPr lang="ru-RU" sz="1700" dirty="0" smtClean="0">
                <a:solidFill>
                  <a:srgbClr val="003300"/>
                </a:solidFill>
              </a:rPr>
              <a:t>        Агентство </a:t>
            </a:r>
            <a:r>
              <a:rPr lang="ru-RU" sz="1700" dirty="0">
                <a:solidFill>
                  <a:srgbClr val="003300"/>
                </a:solidFill>
              </a:rPr>
              <a:t>развития Ненецкого автономного округа создано на базе </a:t>
            </a:r>
            <a:r>
              <a:rPr lang="ru-RU" sz="1700" b="1" dirty="0" smtClean="0">
                <a:solidFill>
                  <a:srgbClr val="003300"/>
                </a:solidFill>
              </a:rPr>
              <a:t>АО </a:t>
            </a:r>
            <a:r>
              <a:rPr lang="ru-RU" sz="1700" b="1" dirty="0">
                <a:solidFill>
                  <a:srgbClr val="003300"/>
                </a:solidFill>
              </a:rPr>
              <a:t>«Центр развития бизнеса Ненецкого автономного округа»</a:t>
            </a:r>
            <a:r>
              <a:rPr lang="ru-RU" sz="1700" dirty="0">
                <a:solidFill>
                  <a:srgbClr val="003300"/>
                </a:solidFill>
              </a:rPr>
              <a:t>, которое является специализированной организацией по привлечению инвестиций </a:t>
            </a:r>
            <a:r>
              <a:rPr lang="ru-RU" sz="1700" dirty="0" smtClean="0">
                <a:solidFill>
                  <a:srgbClr val="003300"/>
                </a:solidFill>
              </a:rPr>
              <a:t>и </a:t>
            </a:r>
            <a:r>
              <a:rPr lang="ru-RU" sz="1700" dirty="0">
                <a:solidFill>
                  <a:srgbClr val="003300"/>
                </a:solidFill>
              </a:rPr>
              <a:t>работе </a:t>
            </a:r>
            <a:r>
              <a:rPr lang="ru-RU" sz="1700" dirty="0" smtClean="0">
                <a:solidFill>
                  <a:srgbClr val="003300"/>
                </a:solidFill>
              </a:rPr>
              <a:t>с инвесторами.</a:t>
            </a:r>
            <a:endParaRPr lang="ru-RU" sz="1700" dirty="0">
              <a:solidFill>
                <a:srgbClr val="0033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5630" y="4118026"/>
            <a:ext cx="5650048" cy="24690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03300"/>
                </a:solidFill>
              </a:rPr>
              <a:t>С </a:t>
            </a:r>
            <a:r>
              <a:rPr lang="ru-RU" sz="1400" b="1" dirty="0">
                <a:solidFill>
                  <a:srgbClr val="003300"/>
                </a:solidFill>
              </a:rPr>
              <a:t>информацией</a:t>
            </a:r>
            <a:r>
              <a:rPr lang="ru-RU" sz="1400" dirty="0">
                <a:solidFill>
                  <a:srgbClr val="003300"/>
                </a:solidFill>
              </a:rPr>
              <a:t> об Агентстве развития Ненецкого автономного округа </a:t>
            </a:r>
            <a:r>
              <a:rPr lang="ru-RU" sz="1400" b="1" dirty="0">
                <a:solidFill>
                  <a:srgbClr val="003300"/>
                </a:solidFill>
              </a:rPr>
              <a:t>можно ознакомиться</a:t>
            </a:r>
            <a:r>
              <a:rPr lang="ru-RU" sz="1400" dirty="0">
                <a:solidFill>
                  <a:srgbClr val="003300"/>
                </a:solidFill>
              </a:rPr>
              <a:t> на официальном </a:t>
            </a:r>
            <a:r>
              <a:rPr lang="ru-RU" sz="1400" b="1" dirty="0">
                <a:solidFill>
                  <a:srgbClr val="003300"/>
                </a:solidFill>
              </a:rPr>
              <a:t>сайте Департамента </a:t>
            </a:r>
            <a:r>
              <a:rPr lang="ru-RU" sz="1400" dirty="0">
                <a:solidFill>
                  <a:srgbClr val="003300"/>
                </a:solidFill>
              </a:rPr>
              <a:t>финансов и экономики Ненецкого автономного округа по </a:t>
            </a:r>
            <a:r>
              <a:rPr lang="ru-RU" sz="1400" dirty="0" smtClean="0">
                <a:solidFill>
                  <a:srgbClr val="003300"/>
                </a:solidFill>
              </a:rPr>
              <a:t>ссылке:</a:t>
            </a:r>
            <a:r>
              <a:rPr lang="en-US" sz="1400" dirty="0" smtClean="0">
                <a:solidFill>
                  <a:srgbClr val="003300"/>
                </a:solidFill>
              </a:rPr>
              <a:t> </a:t>
            </a:r>
            <a:r>
              <a:rPr lang="ru-RU" sz="1400" u="sng" dirty="0" smtClean="0">
                <a:solidFill>
                  <a:srgbClr val="003300"/>
                </a:solidFill>
                <a:hlinkClick r:id="rId4"/>
              </a:rPr>
              <a:t>https</a:t>
            </a:r>
            <a:r>
              <a:rPr lang="ru-RU" sz="1400" u="sng" dirty="0">
                <a:solidFill>
                  <a:srgbClr val="003300"/>
                </a:solidFill>
                <a:hlinkClick r:id="rId4"/>
              </a:rPr>
              <a:t>://dfei.adm-nao.ru/regionalnyj-investicionnyj-standart/agentstvo-razvitiya-neneckogo-avtonomnogo-okruga/</a:t>
            </a:r>
            <a:endParaRPr lang="ru-RU" sz="1400" dirty="0">
              <a:solidFill>
                <a:srgbClr val="003300"/>
              </a:solidFill>
            </a:endParaRPr>
          </a:p>
          <a:p>
            <a:r>
              <a:rPr lang="ru-RU" sz="1400" dirty="0">
                <a:solidFill>
                  <a:srgbClr val="003300"/>
                </a:solidFill>
              </a:rPr>
              <a:t>Также на </a:t>
            </a:r>
            <a:r>
              <a:rPr lang="ru-RU" sz="1400" b="1" dirty="0">
                <a:solidFill>
                  <a:srgbClr val="003300"/>
                </a:solidFill>
              </a:rPr>
              <a:t>Инвестиционном портале</a:t>
            </a:r>
            <a:r>
              <a:rPr lang="ru-RU" sz="1400" dirty="0">
                <a:solidFill>
                  <a:srgbClr val="003300"/>
                </a:solidFill>
              </a:rPr>
              <a:t> Ненецкого автономного округа </a:t>
            </a:r>
            <a:r>
              <a:rPr lang="ru-RU" sz="1400" dirty="0" smtClean="0">
                <a:solidFill>
                  <a:srgbClr val="003300"/>
                </a:solidFill>
              </a:rPr>
              <a:t>investnao.ru:</a:t>
            </a:r>
            <a:r>
              <a:rPr lang="en-US" sz="1400" dirty="0" smtClean="0">
                <a:solidFill>
                  <a:srgbClr val="003300"/>
                </a:solidFill>
              </a:rPr>
              <a:t> </a:t>
            </a:r>
            <a:r>
              <a:rPr lang="ru-RU" sz="1400" u="sng" dirty="0" smtClean="0">
                <a:solidFill>
                  <a:srgbClr val="003300"/>
                </a:solidFill>
                <a:hlinkClick r:id="rId5"/>
              </a:rPr>
              <a:t>https</a:t>
            </a:r>
            <a:r>
              <a:rPr lang="ru-RU" sz="1400" u="sng" dirty="0">
                <a:solidFill>
                  <a:srgbClr val="003300"/>
                </a:solidFill>
                <a:hlinkClick r:id="rId5"/>
              </a:rPr>
              <a:t>://</a:t>
            </a:r>
            <a:r>
              <a:rPr lang="ru-RU" sz="1400" u="sng" dirty="0" smtClean="0">
                <a:solidFill>
                  <a:srgbClr val="003300"/>
                </a:solidFill>
                <a:hlinkClick r:id="rId5"/>
              </a:rPr>
              <a:t>investnao.ru/naorus/infrastructure/developcentre/index.html</a:t>
            </a:r>
            <a:endParaRPr lang="en-US" sz="1400" u="sng" dirty="0" smtClean="0">
              <a:solidFill>
                <a:srgbClr val="003300"/>
              </a:solidFill>
            </a:endParaRPr>
          </a:p>
          <a:p>
            <a:r>
              <a:rPr lang="ru-RU" sz="1400" dirty="0">
                <a:solidFill>
                  <a:srgbClr val="003300"/>
                </a:solidFill>
              </a:rPr>
              <a:t>на официальном </a:t>
            </a:r>
            <a:r>
              <a:rPr lang="ru-RU" sz="1400" b="1" dirty="0">
                <a:solidFill>
                  <a:srgbClr val="003300"/>
                </a:solidFill>
              </a:rPr>
              <a:t>сайте </a:t>
            </a:r>
            <a:r>
              <a:rPr lang="ru-RU" sz="1400" dirty="0">
                <a:solidFill>
                  <a:srgbClr val="003300"/>
                </a:solidFill>
              </a:rPr>
              <a:t>АО «</a:t>
            </a:r>
            <a:r>
              <a:rPr lang="ru-RU" sz="1400" b="1" dirty="0">
                <a:solidFill>
                  <a:srgbClr val="003300"/>
                </a:solidFill>
              </a:rPr>
              <a:t>Центр развития бизнеса </a:t>
            </a:r>
            <a:r>
              <a:rPr lang="ru-RU" sz="1400" dirty="0">
                <a:solidFill>
                  <a:srgbClr val="003300"/>
                </a:solidFill>
              </a:rPr>
              <a:t>Ненецкого автономного округа</a:t>
            </a:r>
            <a:r>
              <a:rPr lang="ru-RU" sz="1400" dirty="0" smtClean="0">
                <a:solidFill>
                  <a:srgbClr val="003300"/>
                </a:solidFill>
              </a:rPr>
              <a:t>:</a:t>
            </a:r>
            <a:r>
              <a:rPr lang="en-US" sz="1400" dirty="0" smtClean="0">
                <a:solidFill>
                  <a:srgbClr val="003300"/>
                </a:solidFill>
              </a:rPr>
              <a:t> </a:t>
            </a:r>
            <a:r>
              <a:rPr lang="en-US" sz="1400" u="sng" dirty="0">
                <a:solidFill>
                  <a:srgbClr val="003300"/>
                </a:solidFill>
              </a:rPr>
              <a:t>h</a:t>
            </a:r>
            <a:r>
              <a:rPr lang="ru-RU" sz="1400" dirty="0">
                <a:solidFill>
                  <a:srgbClr val="003300"/>
                </a:solidFill>
                <a:hlinkClick r:id="rId6"/>
              </a:rPr>
              <a:t>ttps://fond83.ru/centers/invest-center/</a:t>
            </a:r>
            <a:endParaRPr lang="ru-RU" sz="1400" dirty="0">
              <a:solidFill>
                <a:srgbClr val="00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11" y="1053996"/>
            <a:ext cx="4043086" cy="269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77" y="3880583"/>
            <a:ext cx="3648855" cy="265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65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Foto\02. РАзное\Карта НАО гугл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 bwMode="auto">
          <a:xfrm>
            <a:off x="0" y="-115655"/>
            <a:ext cx="12190413" cy="69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03325" y="136925"/>
            <a:ext cx="6413158" cy="156674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>
                <a:solidFill>
                  <a:srgbClr val="003300"/>
                </a:solidFill>
              </a:rPr>
              <a:t>Подать заявку</a:t>
            </a:r>
            <a:r>
              <a:rPr lang="ru-RU" sz="1700" dirty="0">
                <a:solidFill>
                  <a:srgbClr val="003300"/>
                </a:solidFill>
              </a:rPr>
              <a:t> на сопровождение инвестиционного проекта </a:t>
            </a:r>
            <a:r>
              <a:rPr lang="ru-RU" sz="1700" b="1" dirty="0">
                <a:solidFill>
                  <a:srgbClr val="003300"/>
                </a:solidFill>
              </a:rPr>
              <a:t>по принципу "одного окна" </a:t>
            </a:r>
            <a:r>
              <a:rPr lang="ru-RU" sz="1700" dirty="0">
                <a:solidFill>
                  <a:srgbClr val="003300"/>
                </a:solidFill>
              </a:rPr>
              <a:t>можно по ссылкам:</a:t>
            </a:r>
          </a:p>
          <a:p>
            <a:r>
              <a:rPr lang="ru-RU" sz="1700" u="sng" dirty="0">
                <a:solidFill>
                  <a:srgbClr val="003300"/>
                </a:solidFill>
                <a:hlinkClick r:id="rId4"/>
              </a:rPr>
              <a:t>https://</a:t>
            </a:r>
            <a:r>
              <a:rPr lang="ru-RU" sz="1700" u="sng" dirty="0" smtClean="0">
                <a:solidFill>
                  <a:srgbClr val="003300"/>
                </a:solidFill>
                <a:hlinkClick r:id="rId4"/>
              </a:rPr>
              <a:t>investnao.ru</a:t>
            </a:r>
            <a:endParaRPr lang="ru-RU" sz="1700" u="sng" dirty="0" smtClean="0">
              <a:solidFill>
                <a:srgbClr val="003300"/>
              </a:solidFill>
            </a:endParaRPr>
          </a:p>
          <a:p>
            <a:r>
              <a:rPr lang="ru-RU" sz="1700" u="sng" dirty="0" smtClean="0">
                <a:solidFill>
                  <a:srgbClr val="003300"/>
                </a:solidFill>
                <a:hlinkClick r:id="rId5"/>
              </a:rPr>
              <a:t>https</a:t>
            </a:r>
            <a:r>
              <a:rPr lang="ru-RU" sz="1700" u="sng" dirty="0">
                <a:solidFill>
                  <a:srgbClr val="003300"/>
                </a:solidFill>
                <a:hlinkClick r:id="rId5"/>
              </a:rPr>
              <a:t>://</a:t>
            </a:r>
            <a:r>
              <a:rPr lang="ru-RU" sz="1700" u="sng" dirty="0" smtClean="0">
                <a:solidFill>
                  <a:srgbClr val="003300"/>
                </a:solidFill>
                <a:hlinkClick r:id="rId5"/>
              </a:rPr>
              <a:t>investnao.ru/nao-rus/businessup/singlewindow/index.html</a:t>
            </a:r>
            <a:endParaRPr lang="ru-RU" sz="1700" u="sng" dirty="0" smtClean="0">
              <a:solidFill>
                <a:srgbClr val="003300"/>
              </a:solidFill>
            </a:endParaRPr>
          </a:p>
          <a:p>
            <a:r>
              <a:rPr lang="ru-RU" sz="1700" u="sng" dirty="0" smtClean="0">
                <a:solidFill>
                  <a:srgbClr val="003300"/>
                </a:solidFill>
                <a:hlinkClick r:id="rId6"/>
              </a:rPr>
              <a:t>https</a:t>
            </a:r>
            <a:r>
              <a:rPr lang="ru-RU" sz="1700" u="sng" dirty="0">
                <a:solidFill>
                  <a:srgbClr val="003300"/>
                </a:solidFill>
                <a:hlinkClick r:id="rId6"/>
              </a:rPr>
              <a:t>://investnao.ru/nao-rus/businessup/singlewindow/reqwindow</a:t>
            </a:r>
            <a:r>
              <a:rPr lang="ru-RU" sz="1700" u="sng" dirty="0" smtClean="0">
                <a:solidFill>
                  <a:srgbClr val="003300"/>
                </a:solidFill>
                <a:hlinkClick r:id="rId6"/>
              </a:rPr>
              <a:t>/</a:t>
            </a:r>
            <a:endParaRPr lang="en-US" sz="1700" u="sng" dirty="0" smtClean="0">
              <a:solidFill>
                <a:srgbClr val="0033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7"/>
          <a:srcRect t="402" r="482"/>
          <a:stretch/>
        </p:blipFill>
        <p:spPr>
          <a:xfrm>
            <a:off x="356135" y="1881989"/>
            <a:ext cx="5460715" cy="380654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028050" y="4689254"/>
            <a:ext cx="6061281" cy="188449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003300"/>
                </a:solidFill>
              </a:rPr>
              <a:t>Об услугах, предоставляемых представителям бизнес-сообщества</a:t>
            </a:r>
            <a:r>
              <a:rPr lang="ru-RU" sz="1400" dirty="0">
                <a:solidFill>
                  <a:srgbClr val="003300"/>
                </a:solidFill>
              </a:rPr>
              <a:t> можно узнать на </a:t>
            </a:r>
            <a:r>
              <a:rPr lang="ru-RU" sz="1400" dirty="0" smtClean="0">
                <a:solidFill>
                  <a:srgbClr val="003300"/>
                </a:solidFill>
              </a:rPr>
              <a:t>официальном сайте АО «Центр развития бизнеса Ненецкого автономного округа» </a:t>
            </a:r>
            <a:r>
              <a:rPr lang="en-US" sz="1400" u="sng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ru-RU" sz="1400" dirty="0" err="1" smtClean="0">
                <a:solidFill>
                  <a:srgbClr val="003300"/>
                </a:solidFill>
                <a:hlinkClick r:id="rId8"/>
              </a:rPr>
              <a:t>ttps</a:t>
            </a:r>
            <a:r>
              <a:rPr lang="ru-RU" sz="1400" dirty="0">
                <a:solidFill>
                  <a:srgbClr val="003300"/>
                </a:solidFill>
                <a:hlinkClick r:id="rId8"/>
              </a:rPr>
              <a:t>://fond83.ru/centers/invest-center/</a:t>
            </a:r>
            <a:r>
              <a:rPr lang="ru-RU" sz="1400" dirty="0">
                <a:solidFill>
                  <a:srgbClr val="003300"/>
                </a:solidFill>
              </a:rPr>
              <a:t>, </a:t>
            </a:r>
            <a:endParaRPr lang="en-US" sz="1400" dirty="0" smtClean="0">
              <a:solidFill>
                <a:srgbClr val="003300"/>
              </a:solidFill>
            </a:endParaRPr>
          </a:p>
          <a:p>
            <a:r>
              <a:rPr lang="ru-RU" sz="1400" dirty="0" smtClean="0">
                <a:solidFill>
                  <a:srgbClr val="003300"/>
                </a:solidFill>
              </a:rPr>
              <a:t>а </a:t>
            </a:r>
            <a:r>
              <a:rPr lang="ru-RU" sz="1400" dirty="0">
                <a:solidFill>
                  <a:srgbClr val="003300"/>
                </a:solidFill>
              </a:rPr>
              <a:t>также по адресу: г. Нарьян-Мар, ул. Ненецкая, д. </a:t>
            </a:r>
            <a:r>
              <a:rPr lang="ru-RU" sz="1400" dirty="0" smtClean="0">
                <a:solidFill>
                  <a:srgbClr val="003300"/>
                </a:solidFill>
              </a:rPr>
              <a:t>3; </a:t>
            </a:r>
            <a:endParaRPr lang="ru-RU" sz="1400" dirty="0">
              <a:solidFill>
                <a:srgbClr val="003300"/>
              </a:solidFill>
            </a:endParaRPr>
          </a:p>
          <a:p>
            <a:r>
              <a:rPr lang="ru-RU" sz="1400" dirty="0">
                <a:solidFill>
                  <a:srgbClr val="003300"/>
                </a:solidFill>
              </a:rPr>
              <a:t>телефон: +7 (81853) 2-18-48; +7 (81853) 2-30-15</a:t>
            </a:r>
            <a:r>
              <a:rPr lang="ru-RU" sz="1400" dirty="0" smtClean="0">
                <a:solidFill>
                  <a:srgbClr val="003300"/>
                </a:solidFill>
              </a:rPr>
              <a:t>;</a:t>
            </a:r>
            <a:endParaRPr lang="en-US" sz="1400" dirty="0" smtClean="0">
              <a:solidFill>
                <a:srgbClr val="003300"/>
              </a:solidFill>
            </a:endParaRPr>
          </a:p>
          <a:p>
            <a:r>
              <a:rPr lang="ru-RU" sz="1400" dirty="0" smtClean="0">
                <a:solidFill>
                  <a:srgbClr val="003300"/>
                </a:solidFill>
              </a:rPr>
              <a:t>горячая </a:t>
            </a:r>
            <a:r>
              <a:rPr lang="ru-RU" sz="1400" dirty="0">
                <a:solidFill>
                  <a:srgbClr val="003300"/>
                </a:solidFill>
              </a:rPr>
              <a:t>линия +7 (911) 573-83-83;</a:t>
            </a:r>
          </a:p>
          <a:p>
            <a:r>
              <a:rPr lang="ru-RU" sz="1400" dirty="0">
                <a:solidFill>
                  <a:srgbClr val="003300"/>
                </a:solidFill>
              </a:rPr>
              <a:t>адреса эл. почты:  </a:t>
            </a:r>
            <a:r>
              <a:rPr lang="ru-RU" sz="1400" dirty="0" smtClean="0">
                <a:solidFill>
                  <a:srgbClr val="003300"/>
                </a:solidFill>
                <a:hlinkClick r:id="rId9"/>
              </a:rPr>
              <a:t>nlknao@yandex.ru</a:t>
            </a:r>
            <a:r>
              <a:rPr lang="ru-RU" sz="1400" dirty="0" smtClean="0">
                <a:solidFill>
                  <a:srgbClr val="003300"/>
                </a:solidFill>
              </a:rPr>
              <a:t>, </a:t>
            </a:r>
            <a:r>
              <a:rPr lang="en-US" sz="1400" dirty="0" smtClean="0">
                <a:solidFill>
                  <a:srgbClr val="003300"/>
                </a:solidFill>
              </a:rPr>
              <a:t>info@fond83.ru</a:t>
            </a:r>
            <a:r>
              <a:rPr lang="ru-RU" sz="1400" dirty="0" smtClean="0">
                <a:solidFill>
                  <a:srgbClr val="003300"/>
                </a:solidFill>
              </a:rPr>
              <a:t>,</a:t>
            </a:r>
            <a:r>
              <a:rPr lang="ru-RU" sz="1400" dirty="0">
                <a:solidFill>
                  <a:srgbClr val="003300"/>
                </a:solidFill>
              </a:rPr>
              <a:t> </a:t>
            </a:r>
            <a:r>
              <a:rPr lang="en-US" sz="1400" dirty="0" smtClean="0">
                <a:solidFill>
                  <a:srgbClr val="003300"/>
                </a:solidFill>
              </a:rPr>
              <a:t>cpp.nao@gmail.com</a:t>
            </a:r>
            <a:r>
              <a:rPr lang="ru-RU" sz="1400" dirty="0" smtClean="0">
                <a:solidFill>
                  <a:srgbClr val="003300"/>
                </a:solidFill>
              </a:rPr>
              <a:t>.</a:t>
            </a:r>
            <a:endParaRPr lang="ru-RU" sz="1400" dirty="0">
              <a:solidFill>
                <a:srgbClr val="003300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10"/>
          <a:srcRect l="13135" t="30588" r="51797" b="32271"/>
          <a:stretch/>
        </p:blipFill>
        <p:spPr>
          <a:xfrm>
            <a:off x="7330377" y="1515324"/>
            <a:ext cx="1937128" cy="179460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574289" y="292916"/>
            <a:ext cx="4424412" cy="12224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003300"/>
                </a:solidFill>
              </a:rPr>
              <a:t>Наша команда</a:t>
            </a:r>
          </a:p>
          <a:p>
            <a:pPr algn="ctr"/>
            <a:r>
              <a:rPr lang="ru-RU" sz="2500" b="1" dirty="0" smtClean="0">
                <a:solidFill>
                  <a:srgbClr val="003300"/>
                </a:solidFill>
              </a:rPr>
              <a:t>Центр развития бизнеса НАО </a:t>
            </a:r>
            <a:endParaRPr lang="ru-RU" sz="2500" b="1" dirty="0">
              <a:solidFill>
                <a:srgbClr val="0033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10"/>
          <a:srcRect l="64125" t="30588" r="1667" b="32271"/>
          <a:stretch/>
        </p:blipFill>
        <p:spPr>
          <a:xfrm>
            <a:off x="9981399" y="1515324"/>
            <a:ext cx="1817570" cy="179460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815425" y="3431255"/>
            <a:ext cx="2598821" cy="11010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Ирина Викторовна Тихомирова</a:t>
            </a:r>
            <a:endParaRPr lang="en-US" sz="1600" b="1" dirty="0" smtClean="0">
              <a:solidFill>
                <a:srgbClr val="0033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Генеральный директор</a:t>
            </a:r>
          </a:p>
          <a:p>
            <a:pPr algn="ctr"/>
            <a:r>
              <a:rPr lang="en-US" sz="1600" b="1" dirty="0" smtClean="0">
                <a:solidFill>
                  <a:srgbClr val="003300"/>
                </a:solidFill>
              </a:rPr>
              <a:t>Itihomirova@adm-nao.ru</a:t>
            </a:r>
            <a:endParaRPr lang="ru-RU" sz="1600" b="1" dirty="0">
              <a:solidFill>
                <a:srgbClr val="0033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658950" y="3274340"/>
            <a:ext cx="2749617" cy="14149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Елена Владимировна Ермолина 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Первый заместитель</a:t>
            </a:r>
          </a:p>
          <a:p>
            <a:pPr algn="ctr"/>
            <a:r>
              <a:rPr lang="en-US" sz="1600" b="1" dirty="0" smtClean="0">
                <a:solidFill>
                  <a:srgbClr val="003300"/>
                </a:solidFill>
              </a:rPr>
              <a:t>eermolina@fond83</a:t>
            </a:r>
            <a:r>
              <a:rPr lang="ru-RU" sz="1600" b="1" dirty="0" smtClean="0">
                <a:solidFill>
                  <a:srgbClr val="003300"/>
                </a:solidFill>
              </a:rPr>
              <a:t>.</a:t>
            </a:r>
            <a:r>
              <a:rPr lang="en-US" sz="1600" b="1" dirty="0" err="1" smtClean="0">
                <a:solidFill>
                  <a:srgbClr val="003300"/>
                </a:solidFill>
              </a:rPr>
              <a:t>ru</a:t>
            </a:r>
            <a:endParaRPr lang="ru-RU" sz="16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Foto\02. РАзное\Карта НАО гугл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 bwMode="auto">
          <a:xfrm>
            <a:off x="1587" y="0"/>
            <a:ext cx="12190413" cy="69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546539" y="250021"/>
            <a:ext cx="5100507" cy="5616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3300"/>
                </a:solidFill>
              </a:rPr>
              <a:t>Инвестиционный комитет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5359" y="1061641"/>
            <a:ext cx="4961534" cy="195106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b="1" dirty="0" smtClean="0">
                <a:solidFill>
                  <a:schemeClr val="tx1"/>
                </a:solidFill>
              </a:rPr>
              <a:t>          </a:t>
            </a:r>
            <a:r>
              <a:rPr lang="ru-RU" sz="1700" b="1" dirty="0" smtClean="0">
                <a:solidFill>
                  <a:srgbClr val="003300"/>
                </a:solidFill>
              </a:rPr>
              <a:t>Инвестиционный </a:t>
            </a:r>
            <a:r>
              <a:rPr lang="ru-RU" sz="1700" b="1" dirty="0">
                <a:solidFill>
                  <a:srgbClr val="003300"/>
                </a:solidFill>
              </a:rPr>
              <a:t>комитет </a:t>
            </a:r>
            <a:r>
              <a:rPr lang="ru-RU" sz="1700" dirty="0">
                <a:solidFill>
                  <a:srgbClr val="003300"/>
                </a:solidFill>
              </a:rPr>
              <a:t>- совещательный орган, который работает под руководством главы региона для оперативного разрешения спорных вопросов </a:t>
            </a:r>
            <a:r>
              <a:rPr lang="ru-RU" sz="1700" dirty="0" smtClean="0">
                <a:solidFill>
                  <a:srgbClr val="003300"/>
                </a:solidFill>
              </a:rPr>
              <a:t>и </a:t>
            </a:r>
            <a:r>
              <a:rPr lang="ru-RU" sz="1700" dirty="0">
                <a:solidFill>
                  <a:srgbClr val="003300"/>
                </a:solidFill>
              </a:rPr>
              <a:t>урегулирование сложных ситуаций </a:t>
            </a:r>
            <a:r>
              <a:rPr lang="ru-RU" sz="1700" dirty="0" smtClean="0">
                <a:solidFill>
                  <a:srgbClr val="003300"/>
                </a:solidFill>
              </a:rPr>
              <a:t/>
            </a:r>
            <a:br>
              <a:rPr lang="ru-RU" sz="1700" dirty="0" smtClean="0">
                <a:solidFill>
                  <a:srgbClr val="003300"/>
                </a:solidFill>
              </a:rPr>
            </a:br>
            <a:r>
              <a:rPr lang="ru-RU" sz="1700" dirty="0" smtClean="0">
                <a:solidFill>
                  <a:srgbClr val="003300"/>
                </a:solidFill>
              </a:rPr>
              <a:t>в </a:t>
            </a:r>
            <a:r>
              <a:rPr lang="ru-RU" sz="1700" dirty="0">
                <a:solidFill>
                  <a:srgbClr val="003300"/>
                </a:solidFill>
              </a:rPr>
              <a:t>рамках реализации инвестиционных проектов.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783" y="3294322"/>
            <a:ext cx="4909110" cy="221132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         </a:t>
            </a:r>
            <a:r>
              <a:rPr lang="ru-RU" sz="1700" dirty="0" smtClean="0">
                <a:solidFill>
                  <a:srgbClr val="003300"/>
                </a:solidFill>
              </a:rPr>
              <a:t>Инвестиционный </a:t>
            </a:r>
            <a:r>
              <a:rPr lang="ru-RU" sz="1700" dirty="0">
                <a:solidFill>
                  <a:srgbClr val="003300"/>
                </a:solidFill>
              </a:rPr>
              <a:t>комитет Ненецкого автономного округа осуществляет деятельность </a:t>
            </a:r>
            <a:r>
              <a:rPr lang="ru-RU" sz="1700" dirty="0" smtClean="0">
                <a:solidFill>
                  <a:srgbClr val="003300"/>
                </a:solidFill>
              </a:rPr>
              <a:t/>
            </a:r>
            <a:br>
              <a:rPr lang="ru-RU" sz="1700" dirty="0" smtClean="0">
                <a:solidFill>
                  <a:srgbClr val="003300"/>
                </a:solidFill>
              </a:rPr>
            </a:br>
            <a:r>
              <a:rPr lang="ru-RU" sz="1700" dirty="0" smtClean="0">
                <a:solidFill>
                  <a:srgbClr val="003300"/>
                </a:solidFill>
              </a:rPr>
              <a:t>в </a:t>
            </a:r>
            <a:r>
              <a:rPr lang="ru-RU" sz="1700" dirty="0">
                <a:solidFill>
                  <a:srgbClr val="003300"/>
                </a:solidFill>
              </a:rPr>
              <a:t>соответствии </a:t>
            </a:r>
            <a:r>
              <a:rPr lang="ru-RU" sz="1700" dirty="0" smtClean="0">
                <a:solidFill>
                  <a:srgbClr val="003300"/>
                </a:solidFill>
              </a:rPr>
              <a:t>с </a:t>
            </a:r>
            <a:r>
              <a:rPr lang="ru-RU" sz="1700" dirty="0">
                <a:solidFill>
                  <a:srgbClr val="003300"/>
                </a:solidFill>
              </a:rPr>
              <a:t>постановлением губернатора Ненецкого автономного округа от </a:t>
            </a:r>
            <a:r>
              <a:rPr lang="ru-RU" sz="1700" dirty="0" smtClean="0">
                <a:solidFill>
                  <a:srgbClr val="003300"/>
                </a:solidFill>
              </a:rPr>
              <a:t>26.05.2014</a:t>
            </a:r>
            <a:r>
              <a:rPr lang="en-US" sz="1700" dirty="0" smtClean="0">
                <a:solidFill>
                  <a:srgbClr val="003300"/>
                </a:solidFill>
              </a:rPr>
              <a:t> </a:t>
            </a:r>
            <a:r>
              <a:rPr lang="ru-RU" sz="1700" dirty="0" smtClean="0">
                <a:solidFill>
                  <a:srgbClr val="003300"/>
                </a:solidFill>
              </a:rPr>
              <a:t>№35-пг «</a:t>
            </a:r>
            <a:r>
              <a:rPr lang="ru-RU" sz="1700" b="1" dirty="0">
                <a:solidFill>
                  <a:srgbClr val="003300"/>
                </a:solidFill>
              </a:rPr>
              <a:t>О создании Координационного совета </a:t>
            </a:r>
            <a:r>
              <a:rPr lang="ru-RU" sz="1700" dirty="0">
                <a:solidFill>
                  <a:srgbClr val="003300"/>
                </a:solidFill>
              </a:rPr>
              <a:t>по развитию инвестиционной </a:t>
            </a:r>
            <a:r>
              <a:rPr lang="ru-RU" sz="1700" dirty="0" smtClean="0">
                <a:solidFill>
                  <a:srgbClr val="003300"/>
                </a:solidFill>
              </a:rPr>
              <a:t>и</a:t>
            </a:r>
            <a:r>
              <a:rPr lang="ru-RU" sz="1700" dirty="0">
                <a:solidFill>
                  <a:srgbClr val="003300"/>
                </a:solidFill>
              </a:rPr>
              <a:t> </a:t>
            </a:r>
            <a:r>
              <a:rPr lang="ru-RU" sz="1700" dirty="0" smtClean="0">
                <a:solidFill>
                  <a:srgbClr val="003300"/>
                </a:solidFill>
              </a:rPr>
              <a:t>предпринимательской </a:t>
            </a:r>
            <a:r>
              <a:rPr lang="ru-RU" sz="1700" dirty="0">
                <a:solidFill>
                  <a:srgbClr val="003300"/>
                </a:solidFill>
              </a:rPr>
              <a:t>деятельности </a:t>
            </a:r>
            <a:r>
              <a:rPr lang="ru-RU" sz="1700" dirty="0" smtClean="0">
                <a:solidFill>
                  <a:srgbClr val="003300"/>
                </a:solidFill>
              </a:rPr>
              <a:t>на</a:t>
            </a:r>
            <a:r>
              <a:rPr lang="en-US" sz="1700" dirty="0">
                <a:solidFill>
                  <a:srgbClr val="003300"/>
                </a:solidFill>
              </a:rPr>
              <a:t> </a:t>
            </a:r>
            <a:r>
              <a:rPr lang="ru-RU" sz="1700" dirty="0" smtClean="0">
                <a:solidFill>
                  <a:srgbClr val="003300"/>
                </a:solidFill>
              </a:rPr>
              <a:t>территории </a:t>
            </a:r>
            <a:r>
              <a:rPr lang="ru-RU" sz="1700" dirty="0">
                <a:solidFill>
                  <a:srgbClr val="003300"/>
                </a:solidFill>
              </a:rPr>
              <a:t>Ненецкого автономного округа».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71699" y="1669073"/>
            <a:ext cx="6665494" cy="341410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700" b="1" dirty="0">
                <a:solidFill>
                  <a:srgbClr val="003300"/>
                </a:solidFill>
              </a:rPr>
              <a:t>Координационный совет</a:t>
            </a:r>
            <a:r>
              <a:rPr lang="ru-RU" sz="1700" dirty="0">
                <a:solidFill>
                  <a:srgbClr val="003300"/>
                </a:solidFill>
              </a:rPr>
              <a:t> </a:t>
            </a:r>
            <a:r>
              <a:rPr lang="ru-RU" sz="1700" b="1" dirty="0">
                <a:solidFill>
                  <a:srgbClr val="003300"/>
                </a:solidFill>
              </a:rPr>
              <a:t>возглавляет</a:t>
            </a:r>
            <a:r>
              <a:rPr lang="ru-RU" sz="1700" dirty="0">
                <a:solidFill>
                  <a:srgbClr val="003300"/>
                </a:solidFill>
              </a:rPr>
              <a:t> </a:t>
            </a:r>
            <a:r>
              <a:rPr lang="ru-RU" sz="1700" dirty="0" smtClean="0">
                <a:solidFill>
                  <a:srgbClr val="003300"/>
                </a:solidFill>
              </a:rPr>
              <a:t>председатель</a:t>
            </a:r>
            <a:r>
              <a:rPr lang="en-US" sz="1700" dirty="0" smtClean="0">
                <a:solidFill>
                  <a:srgbClr val="003300"/>
                </a:solidFill>
              </a:rPr>
              <a:t> </a:t>
            </a:r>
          </a:p>
          <a:p>
            <a:pPr algn="just"/>
            <a:r>
              <a:rPr lang="en-US" sz="1700" dirty="0" smtClean="0">
                <a:solidFill>
                  <a:srgbClr val="003300"/>
                </a:solidFill>
              </a:rPr>
              <a:t> </a:t>
            </a:r>
            <a:r>
              <a:rPr lang="ru-RU" sz="1700" dirty="0" smtClean="0">
                <a:solidFill>
                  <a:srgbClr val="003300"/>
                </a:solidFill>
              </a:rPr>
              <a:t>Координационного </a:t>
            </a:r>
            <a:r>
              <a:rPr lang="ru-RU" sz="1700" dirty="0">
                <a:solidFill>
                  <a:srgbClr val="003300"/>
                </a:solidFill>
              </a:rPr>
              <a:t>совета - губернатор </a:t>
            </a:r>
            <a:r>
              <a:rPr lang="ru-RU" sz="1700" dirty="0" smtClean="0">
                <a:solidFill>
                  <a:srgbClr val="003300"/>
                </a:solidFill>
              </a:rPr>
              <a:t>Ненецкого</a:t>
            </a:r>
            <a:r>
              <a:rPr lang="en-US" sz="1700" dirty="0" smtClean="0">
                <a:solidFill>
                  <a:srgbClr val="003300"/>
                </a:solidFill>
              </a:rPr>
              <a:t> </a:t>
            </a:r>
            <a:r>
              <a:rPr lang="ru-RU" sz="1700" dirty="0" smtClean="0">
                <a:solidFill>
                  <a:srgbClr val="003300"/>
                </a:solidFill>
              </a:rPr>
              <a:t>автономного </a:t>
            </a:r>
            <a:r>
              <a:rPr lang="ru-RU" sz="1700" dirty="0">
                <a:solidFill>
                  <a:srgbClr val="003300"/>
                </a:solidFill>
              </a:rPr>
              <a:t>округа. </a:t>
            </a:r>
            <a:endParaRPr lang="ru-RU" sz="1700" dirty="0" smtClean="0">
              <a:solidFill>
                <a:srgbClr val="003300"/>
              </a:solidFill>
            </a:endParaRPr>
          </a:p>
          <a:p>
            <a:pPr marL="57150" indent="-342900" algn="just">
              <a:buFont typeface="Wingdings" panose="05000000000000000000" pitchFamily="2" charset="2"/>
              <a:buChar char="v"/>
            </a:pPr>
            <a:r>
              <a:rPr lang="ru-RU" sz="1700" b="1" dirty="0" smtClean="0">
                <a:solidFill>
                  <a:srgbClr val="003300"/>
                </a:solidFill>
              </a:rPr>
              <a:t>Персональный </a:t>
            </a:r>
            <a:r>
              <a:rPr lang="ru-RU" sz="1700" b="1" dirty="0">
                <a:solidFill>
                  <a:srgbClr val="003300"/>
                </a:solidFill>
              </a:rPr>
              <a:t>состав</a:t>
            </a:r>
            <a:r>
              <a:rPr lang="ru-RU" sz="1700" dirty="0">
                <a:solidFill>
                  <a:srgbClr val="003300"/>
                </a:solidFill>
              </a:rPr>
              <a:t> Координационного совета утвержден распоряжением губернатора Ненецкого автономного округа от 04.07.2014 N 188-рг "Об утверждении состава Координационного совета по развитию инвестиционной и предпринимательской деятельности на территории Ненецкого автономного округа".</a:t>
            </a:r>
          </a:p>
          <a:p>
            <a:pPr marL="57150" indent="-342900" algn="just">
              <a:buFont typeface="Wingdings" panose="05000000000000000000" pitchFamily="2" charset="2"/>
              <a:buChar char="v"/>
            </a:pPr>
            <a:r>
              <a:rPr lang="ru-RU" sz="1700" b="1" dirty="0">
                <a:solidFill>
                  <a:srgbClr val="003300"/>
                </a:solidFill>
              </a:rPr>
              <a:t>Заседания</a:t>
            </a:r>
            <a:r>
              <a:rPr lang="ru-RU" sz="1700" dirty="0">
                <a:solidFill>
                  <a:srgbClr val="003300"/>
                </a:solidFill>
              </a:rPr>
              <a:t> Координационного совета проводятся публично и </a:t>
            </a:r>
            <a:r>
              <a:rPr lang="ru-RU" sz="1700" dirty="0" smtClean="0">
                <a:solidFill>
                  <a:srgbClr val="003300"/>
                </a:solidFill>
              </a:rPr>
              <a:t>открыто по </a:t>
            </a:r>
            <a:r>
              <a:rPr lang="ru-RU" sz="1700" dirty="0">
                <a:solidFill>
                  <a:srgbClr val="003300"/>
                </a:solidFill>
              </a:rPr>
              <a:t>мере необходимости, </a:t>
            </a:r>
            <a:r>
              <a:rPr lang="ru-RU" sz="1700" dirty="0" smtClean="0">
                <a:solidFill>
                  <a:srgbClr val="003300"/>
                </a:solidFill>
              </a:rPr>
              <a:t>но </a:t>
            </a:r>
            <a:r>
              <a:rPr lang="ru-RU" sz="1700" dirty="0">
                <a:solidFill>
                  <a:srgbClr val="003300"/>
                </a:solidFill>
              </a:rPr>
              <a:t>не реже одного раза в полугодие в составе, необходимом для решения вопросов, выносимых на рассмотрение Координационного совета. </a:t>
            </a:r>
          </a:p>
        </p:txBody>
      </p:sp>
    </p:spTree>
    <p:extLst>
      <p:ext uri="{BB962C8B-B14F-4D97-AF65-F5344CB8AC3E}">
        <p14:creationId xmlns:p14="http://schemas.microsoft.com/office/powerpoint/2010/main" val="28882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Foto\02. РАзное\Карта НАО гугл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 bwMode="auto">
          <a:xfrm>
            <a:off x="1587" y="0"/>
            <a:ext cx="12190413" cy="69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2371" y="184484"/>
            <a:ext cx="7908328" cy="419501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               </a:t>
            </a:r>
            <a:r>
              <a:rPr lang="ru-RU" sz="1600" b="1" u="sng" dirty="0" smtClean="0">
                <a:solidFill>
                  <a:srgbClr val="003300"/>
                </a:solidFill>
              </a:rPr>
              <a:t>Основными </a:t>
            </a:r>
            <a:r>
              <a:rPr lang="ru-RU" sz="1600" b="1" u="sng" dirty="0">
                <a:solidFill>
                  <a:srgbClr val="003300"/>
                </a:solidFill>
              </a:rPr>
              <a:t>функциями Координационного совета являются</a:t>
            </a:r>
            <a:r>
              <a:rPr lang="ru-RU" sz="1600" b="1" u="sng" dirty="0" smtClean="0">
                <a:solidFill>
                  <a:srgbClr val="003300"/>
                </a:solidFill>
              </a:rPr>
              <a:t>:</a:t>
            </a:r>
          </a:p>
          <a:p>
            <a:pPr marL="11430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3300"/>
                </a:solidFill>
              </a:rPr>
              <a:t>организация </a:t>
            </a:r>
            <a:r>
              <a:rPr lang="ru-RU" sz="1600" dirty="0">
                <a:solidFill>
                  <a:srgbClr val="003300"/>
                </a:solidFill>
              </a:rPr>
              <a:t>взаимодействия </a:t>
            </a:r>
            <a:r>
              <a:rPr lang="ru-RU" sz="1600" dirty="0" smtClean="0">
                <a:solidFill>
                  <a:srgbClr val="003300"/>
                </a:solidFill>
              </a:rPr>
              <a:t>между всеми уровнями органов власти, общественными </a:t>
            </a:r>
            <a:r>
              <a:rPr lang="ru-RU" sz="1600" dirty="0">
                <a:solidFill>
                  <a:srgbClr val="003300"/>
                </a:solidFill>
              </a:rPr>
              <a:t>организациями, юридическими лицами </a:t>
            </a:r>
            <a:r>
              <a:rPr lang="ru-RU" sz="1600" dirty="0" smtClean="0">
                <a:solidFill>
                  <a:srgbClr val="003300"/>
                </a:solidFill>
              </a:rPr>
              <a:t>и </a:t>
            </a:r>
            <a:r>
              <a:rPr lang="ru-RU" sz="1600" dirty="0">
                <a:solidFill>
                  <a:srgbClr val="003300"/>
                </a:solidFill>
              </a:rPr>
              <a:t>индивидуальными предпринимателями по вопросам </a:t>
            </a:r>
            <a:r>
              <a:rPr lang="ru-RU" sz="1600" dirty="0" smtClean="0">
                <a:solidFill>
                  <a:srgbClr val="003300"/>
                </a:solidFill>
              </a:rPr>
              <a:t>реализации инвестиционной и </a:t>
            </a:r>
            <a:r>
              <a:rPr lang="ru-RU" sz="1600" dirty="0">
                <a:solidFill>
                  <a:srgbClr val="003300"/>
                </a:solidFill>
              </a:rPr>
              <a:t>предпринимательской деятельности на территории Ненецкого автономного округа</a:t>
            </a:r>
            <a:r>
              <a:rPr lang="ru-RU" sz="1600" dirty="0" smtClean="0">
                <a:solidFill>
                  <a:srgbClr val="003300"/>
                </a:solidFill>
              </a:rPr>
              <a:t>;</a:t>
            </a:r>
            <a:endParaRPr lang="en-US" sz="1600" dirty="0" smtClean="0">
              <a:solidFill>
                <a:srgbClr val="003300"/>
              </a:solidFill>
            </a:endParaRPr>
          </a:p>
          <a:p>
            <a:pPr marL="11430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3300"/>
                </a:solidFill>
              </a:rPr>
              <a:t>выработка </a:t>
            </a:r>
            <a:r>
              <a:rPr lang="ru-RU" sz="1600" dirty="0">
                <a:solidFill>
                  <a:srgbClr val="003300"/>
                </a:solidFill>
              </a:rPr>
              <a:t>рекомендаций по государственной поддержке инвестиционной </a:t>
            </a:r>
            <a:r>
              <a:rPr lang="ru-RU" sz="1600" dirty="0" smtClean="0">
                <a:solidFill>
                  <a:srgbClr val="003300"/>
                </a:solidFill>
              </a:rPr>
              <a:t>и </a:t>
            </a:r>
            <a:r>
              <a:rPr lang="ru-RU" sz="1600" dirty="0">
                <a:solidFill>
                  <a:srgbClr val="003300"/>
                </a:solidFill>
              </a:rPr>
              <a:t>предпринимательской деятельности </a:t>
            </a:r>
            <a:r>
              <a:rPr lang="ru-RU" sz="1600" dirty="0" smtClean="0">
                <a:solidFill>
                  <a:srgbClr val="003300"/>
                </a:solidFill>
              </a:rPr>
              <a:t>и стимулированию </a:t>
            </a:r>
            <a:r>
              <a:rPr lang="ru-RU" sz="1600" dirty="0">
                <a:solidFill>
                  <a:srgbClr val="003300"/>
                </a:solidFill>
              </a:rPr>
              <a:t>инвестиционной активности в </a:t>
            </a:r>
            <a:r>
              <a:rPr lang="ru-RU" sz="1600" dirty="0" smtClean="0">
                <a:solidFill>
                  <a:srgbClr val="003300"/>
                </a:solidFill>
              </a:rPr>
              <a:t>НАО; </a:t>
            </a:r>
          </a:p>
          <a:p>
            <a:pPr marL="11430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3300"/>
                </a:solidFill>
              </a:rPr>
              <a:t>разрешение </a:t>
            </a:r>
            <a:r>
              <a:rPr lang="ru-RU" sz="1600" dirty="0">
                <a:solidFill>
                  <a:srgbClr val="003300"/>
                </a:solidFill>
              </a:rPr>
              <a:t>разногласий и споров между инвестором и исполнительными органами округа, органами местного самоуправления, уполномоченными организациями по вопросам реализации инвестиционных проектов </a:t>
            </a:r>
            <a:r>
              <a:rPr lang="ru-RU" sz="1600" dirty="0" smtClean="0">
                <a:solidFill>
                  <a:srgbClr val="003300"/>
                </a:solidFill>
              </a:rPr>
              <a:t/>
            </a:r>
            <a:br>
              <a:rPr lang="ru-RU" sz="1600" dirty="0" smtClean="0">
                <a:solidFill>
                  <a:srgbClr val="003300"/>
                </a:solidFill>
              </a:rPr>
            </a:br>
            <a:r>
              <a:rPr lang="ru-RU" sz="1600" dirty="0" smtClean="0">
                <a:solidFill>
                  <a:srgbClr val="003300"/>
                </a:solidFill>
              </a:rPr>
              <a:t>на </a:t>
            </a:r>
            <a:r>
              <a:rPr lang="ru-RU" sz="1600" dirty="0">
                <a:solidFill>
                  <a:srgbClr val="003300"/>
                </a:solidFill>
              </a:rPr>
              <a:t>территории </a:t>
            </a:r>
            <a:r>
              <a:rPr lang="ru-RU" sz="1600" dirty="0" smtClean="0">
                <a:solidFill>
                  <a:srgbClr val="003300"/>
                </a:solidFill>
              </a:rPr>
              <a:t>НАО </a:t>
            </a:r>
            <a:r>
              <a:rPr lang="ru-RU" sz="1600" dirty="0">
                <a:solidFill>
                  <a:srgbClr val="003300"/>
                </a:solidFill>
              </a:rPr>
              <a:t>в досудебном </a:t>
            </a:r>
            <a:r>
              <a:rPr lang="ru-RU" sz="1600" dirty="0" smtClean="0">
                <a:solidFill>
                  <a:srgbClr val="003300"/>
                </a:solidFill>
              </a:rPr>
              <a:t>порядке;</a:t>
            </a:r>
          </a:p>
          <a:p>
            <a:pPr marL="11430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3300"/>
                </a:solidFill>
              </a:rPr>
              <a:t>формирования благоприятных условий для ведения инвестиционной деятельности, защиты прав и законных интересов </a:t>
            </a:r>
            <a:r>
              <a:rPr lang="ru-RU" sz="1600" dirty="0" smtClean="0">
                <a:solidFill>
                  <a:srgbClr val="003300"/>
                </a:solidFill>
              </a:rPr>
              <a:t>субъектов инвестиционной деятельности.</a:t>
            </a:r>
            <a:endParaRPr lang="ru-RU" sz="1600" dirty="0">
              <a:solidFill>
                <a:srgbClr val="0033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371" y="4554019"/>
            <a:ext cx="7908328" cy="212412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3300"/>
                </a:solidFill>
              </a:rPr>
              <a:t>С </a:t>
            </a:r>
            <a:r>
              <a:rPr lang="ru-RU" sz="1400" b="1" dirty="0" smtClean="0">
                <a:solidFill>
                  <a:srgbClr val="003300"/>
                </a:solidFill>
              </a:rPr>
              <a:t>информацией</a:t>
            </a:r>
            <a:r>
              <a:rPr lang="ru-RU" sz="1400" dirty="0" smtClean="0">
                <a:solidFill>
                  <a:srgbClr val="003300"/>
                </a:solidFill>
              </a:rPr>
              <a:t> об Инвестиционном комитете Ненецкого автономного округа и его работе </a:t>
            </a:r>
            <a:r>
              <a:rPr lang="ru-RU" sz="1400" b="1" dirty="0" smtClean="0">
                <a:solidFill>
                  <a:srgbClr val="003300"/>
                </a:solidFill>
              </a:rPr>
              <a:t>можно ознакомиться </a:t>
            </a:r>
            <a:r>
              <a:rPr lang="ru-RU" sz="1400" dirty="0" smtClean="0">
                <a:solidFill>
                  <a:srgbClr val="003300"/>
                </a:solidFill>
              </a:rPr>
              <a:t>на официальном </a:t>
            </a:r>
            <a:r>
              <a:rPr lang="ru-RU" sz="1400" b="1" dirty="0" smtClean="0">
                <a:solidFill>
                  <a:srgbClr val="003300"/>
                </a:solidFill>
              </a:rPr>
              <a:t>сайте Департамента </a:t>
            </a:r>
            <a:r>
              <a:rPr lang="ru-RU" sz="1400" dirty="0" smtClean="0">
                <a:solidFill>
                  <a:srgbClr val="003300"/>
                </a:solidFill>
              </a:rPr>
              <a:t>финансов и экономики Ненецкого автономного округа по ссылке: </a:t>
            </a:r>
          </a:p>
          <a:p>
            <a:pPr algn="just"/>
            <a:r>
              <a:rPr lang="ru-RU" sz="1400" u="sng" dirty="0" smtClean="0">
                <a:solidFill>
                  <a:srgbClr val="003300"/>
                </a:solidFill>
                <a:hlinkClick r:id="rId4"/>
              </a:rPr>
              <a:t>https://dfei.adm-nao.ru/investicii-i-predprinimatelstvo/investicionnaya-deyatelnost/koordinacionnyj-sovet-po-razvitiyu-investicionnoj-i-predprinimatelskoj/</a:t>
            </a:r>
            <a:endParaRPr lang="ru-RU" sz="1400" dirty="0" smtClean="0">
              <a:solidFill>
                <a:srgbClr val="003300"/>
              </a:solidFill>
            </a:endParaRPr>
          </a:p>
          <a:p>
            <a:pPr algn="just"/>
            <a:r>
              <a:rPr lang="ru-RU" sz="1400" dirty="0" smtClean="0">
                <a:solidFill>
                  <a:srgbClr val="003300"/>
                </a:solidFill>
              </a:rPr>
              <a:t>Также на </a:t>
            </a:r>
            <a:r>
              <a:rPr lang="ru-RU" sz="1400" b="1" dirty="0" smtClean="0">
                <a:solidFill>
                  <a:srgbClr val="003300"/>
                </a:solidFill>
              </a:rPr>
              <a:t>Инвестиционном портале </a:t>
            </a:r>
            <a:r>
              <a:rPr lang="ru-RU" sz="1400" dirty="0" smtClean="0">
                <a:solidFill>
                  <a:srgbClr val="003300"/>
                </a:solidFill>
              </a:rPr>
              <a:t>Ненецкого автономного округа investnao.ru:</a:t>
            </a:r>
          </a:p>
          <a:p>
            <a:pPr algn="just"/>
            <a:r>
              <a:rPr lang="ru-RU" sz="1400" u="sng" dirty="0" smtClean="0">
                <a:solidFill>
                  <a:srgbClr val="003300"/>
                </a:solidFill>
                <a:hlinkClick r:id="rId5"/>
              </a:rPr>
              <a:t>https://investnao.ru/nao-rus/Investstandart_2023/invest/</a:t>
            </a:r>
            <a:endParaRPr lang="ru-RU" sz="1400" u="sng" dirty="0" smtClean="0">
              <a:solidFill>
                <a:srgbClr val="003300"/>
              </a:solidFill>
            </a:endParaRPr>
          </a:p>
          <a:p>
            <a:r>
              <a:rPr lang="ru-RU" sz="1400" dirty="0" smtClean="0">
                <a:solidFill>
                  <a:srgbClr val="003300"/>
                </a:solidFill>
              </a:rPr>
              <a:t>на официальном </a:t>
            </a:r>
            <a:r>
              <a:rPr lang="ru-RU" sz="1400" b="1" dirty="0" smtClean="0">
                <a:solidFill>
                  <a:srgbClr val="003300"/>
                </a:solidFill>
              </a:rPr>
              <a:t>сайте </a:t>
            </a:r>
            <a:r>
              <a:rPr lang="ru-RU" sz="1400" dirty="0" smtClean="0">
                <a:solidFill>
                  <a:srgbClr val="003300"/>
                </a:solidFill>
              </a:rPr>
              <a:t>АО «</a:t>
            </a:r>
            <a:r>
              <a:rPr lang="ru-RU" sz="1400" b="1" dirty="0" smtClean="0">
                <a:solidFill>
                  <a:srgbClr val="003300"/>
                </a:solidFill>
              </a:rPr>
              <a:t>Центр развития бизнеса </a:t>
            </a:r>
            <a:r>
              <a:rPr lang="ru-RU" sz="1400" dirty="0" smtClean="0">
                <a:solidFill>
                  <a:srgbClr val="003300"/>
                </a:solidFill>
              </a:rPr>
              <a:t>Ненецкого автономного округа:  </a:t>
            </a:r>
            <a:r>
              <a:rPr lang="ru-RU" sz="1400" u="sng" dirty="0" smtClean="0">
                <a:solidFill>
                  <a:srgbClr val="003300"/>
                </a:solidFill>
                <a:hlinkClick r:id="rId6"/>
              </a:rPr>
              <a:t>https://fond83.ru/other/other-coord/</a:t>
            </a:r>
            <a:endParaRPr lang="ru-RU" sz="1400" dirty="0" smtClean="0">
              <a:solidFill>
                <a:srgbClr val="00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229" y="866274"/>
            <a:ext cx="3930829" cy="2620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48" y="4184084"/>
            <a:ext cx="3884385" cy="2589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99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329522" y="241541"/>
            <a:ext cx="5100507" cy="5616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3300"/>
                </a:solidFill>
              </a:rPr>
              <a:t>Инвестиционная карта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696978" y="3884023"/>
            <a:ext cx="5421191" cy="278777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          </a:t>
            </a:r>
            <a:r>
              <a:rPr lang="ru-RU" sz="1700" b="1" dirty="0" smtClean="0">
                <a:solidFill>
                  <a:srgbClr val="003300"/>
                </a:solidFill>
              </a:rPr>
              <a:t>Инвестиционная </a:t>
            </a:r>
            <a:r>
              <a:rPr lang="ru-RU" sz="1700" b="1" dirty="0">
                <a:solidFill>
                  <a:srgbClr val="003300"/>
                </a:solidFill>
              </a:rPr>
              <a:t>карта </a:t>
            </a:r>
            <a:r>
              <a:rPr lang="ru-RU" sz="1700" dirty="0" smtClean="0">
                <a:solidFill>
                  <a:srgbClr val="003300"/>
                </a:solidFill>
              </a:rPr>
              <a:t>- это </a:t>
            </a:r>
            <a:r>
              <a:rPr lang="ru-RU" sz="1700" dirty="0">
                <a:solidFill>
                  <a:srgbClr val="003300"/>
                </a:solidFill>
              </a:rPr>
              <a:t>цифровой </a:t>
            </a:r>
            <a:r>
              <a:rPr lang="ru-RU" sz="1700" dirty="0" smtClean="0">
                <a:solidFill>
                  <a:srgbClr val="003300"/>
                </a:solidFill>
              </a:rPr>
              <a:t>ресурс, который </a:t>
            </a:r>
            <a:r>
              <a:rPr lang="ru-RU" sz="1700" dirty="0">
                <a:solidFill>
                  <a:srgbClr val="003300"/>
                </a:solidFill>
              </a:rPr>
              <a:t>содержит информацию о территориальном планировании региона, ресурсной базе, инфраструктуре, мерах поддержки, налогах и тарифах, инвестиционные площадки и </a:t>
            </a:r>
            <a:r>
              <a:rPr lang="ru-RU" sz="1700" dirty="0" smtClean="0">
                <a:solidFill>
                  <a:srgbClr val="003300"/>
                </a:solidFill>
              </a:rPr>
              <a:t>проекты. Инвестиционная карта </a:t>
            </a:r>
            <a:r>
              <a:rPr lang="ru-RU" sz="1700" dirty="0">
                <a:solidFill>
                  <a:srgbClr val="003300"/>
                </a:solidFill>
              </a:rPr>
              <a:t>формируется для обеспечения доступа инвесторов </a:t>
            </a:r>
            <a:r>
              <a:rPr lang="ru-RU" sz="1700" dirty="0" smtClean="0">
                <a:solidFill>
                  <a:srgbClr val="003300"/>
                </a:solidFill>
              </a:rPr>
              <a:t>к </a:t>
            </a:r>
            <a:r>
              <a:rPr lang="ru-RU" sz="1700" dirty="0">
                <a:solidFill>
                  <a:srgbClr val="003300"/>
                </a:solidFill>
              </a:rPr>
              <a:t>информации о Ненецком автономном округе</a:t>
            </a:r>
            <a:r>
              <a:rPr lang="ru-RU" sz="1700" dirty="0" smtClean="0">
                <a:solidFill>
                  <a:srgbClr val="003300"/>
                </a:solidFill>
              </a:rPr>
              <a:t>.</a:t>
            </a:r>
            <a:r>
              <a:rPr lang="ru-RU" sz="1700" dirty="0">
                <a:solidFill>
                  <a:srgbClr val="003300"/>
                </a:solidFill>
              </a:rPr>
              <a:t> Доступ к сведениям, содержащимся на Инвестиционной карте, осуществляется на безвозмездной основе</a:t>
            </a:r>
            <a:r>
              <a:rPr lang="ru-RU" sz="1700" dirty="0" smtClean="0">
                <a:solidFill>
                  <a:srgbClr val="003300"/>
                </a:solidFill>
              </a:rPr>
              <a:t>.</a:t>
            </a:r>
            <a:endParaRPr lang="ru-RU" sz="1700" dirty="0">
              <a:solidFill>
                <a:srgbClr val="0033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8424" y="5455890"/>
            <a:ext cx="5421191" cy="121590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rgbClr val="003300"/>
                </a:solidFill>
              </a:rPr>
              <a:t>Инвестиционная карта Ненецкого автономного округа </a:t>
            </a:r>
            <a:r>
              <a:rPr lang="ru-RU" sz="1400" b="1" dirty="0">
                <a:solidFill>
                  <a:srgbClr val="003300"/>
                </a:solidFill>
              </a:rPr>
              <a:t>размещена</a:t>
            </a:r>
            <a:r>
              <a:rPr lang="ru-RU" sz="1400" dirty="0">
                <a:solidFill>
                  <a:srgbClr val="003300"/>
                </a:solidFill>
              </a:rPr>
              <a:t> </a:t>
            </a:r>
            <a:r>
              <a:rPr lang="ru-RU" sz="1400" dirty="0" smtClean="0">
                <a:solidFill>
                  <a:srgbClr val="003300"/>
                </a:solidFill>
              </a:rPr>
              <a:t>в информационно-телекоммуникационной </a:t>
            </a:r>
            <a:r>
              <a:rPr lang="ru-RU" sz="1400" dirty="0">
                <a:solidFill>
                  <a:srgbClr val="003300"/>
                </a:solidFill>
              </a:rPr>
              <a:t>сети Интернат </a:t>
            </a:r>
            <a:r>
              <a:rPr lang="ru-RU" sz="1400" b="1" dirty="0" smtClean="0">
                <a:solidFill>
                  <a:srgbClr val="003300"/>
                </a:solidFill>
              </a:rPr>
              <a:t>на </a:t>
            </a:r>
            <a:r>
              <a:rPr lang="ru-RU" sz="1400" b="1" dirty="0">
                <a:solidFill>
                  <a:srgbClr val="003300"/>
                </a:solidFill>
              </a:rPr>
              <a:t>Инвестиционном портале Ненецкого автономного </a:t>
            </a:r>
            <a:r>
              <a:rPr lang="ru-RU" sz="1400" b="1" dirty="0" smtClean="0">
                <a:solidFill>
                  <a:srgbClr val="003300"/>
                </a:solidFill>
              </a:rPr>
              <a:t>округа investnao.ru</a:t>
            </a:r>
            <a:r>
              <a:rPr lang="ru-RU" sz="1400" dirty="0" smtClean="0">
                <a:solidFill>
                  <a:srgbClr val="003300"/>
                </a:solidFill>
              </a:rPr>
              <a:t> </a:t>
            </a:r>
            <a:r>
              <a:rPr lang="ru-RU" sz="1400" dirty="0">
                <a:solidFill>
                  <a:srgbClr val="003300"/>
                </a:solidFill>
              </a:rPr>
              <a:t>(</a:t>
            </a:r>
            <a:r>
              <a:rPr lang="ru-RU" sz="1400" u="sng" dirty="0">
                <a:solidFill>
                  <a:srgbClr val="003300"/>
                </a:solidFill>
                <a:hlinkClick r:id="rId3"/>
              </a:rPr>
              <a:t>https://gisnao.ru/apps/invest</a:t>
            </a:r>
            <a:r>
              <a:rPr lang="ru-RU" sz="1400" u="sng" dirty="0" smtClean="0">
                <a:solidFill>
                  <a:srgbClr val="003300"/>
                </a:solidFill>
                <a:hlinkClick r:id="rId3"/>
              </a:rPr>
              <a:t>/</a:t>
            </a:r>
            <a:r>
              <a:rPr lang="ru-RU" sz="1400" dirty="0" smtClean="0">
                <a:solidFill>
                  <a:srgbClr val="003300"/>
                </a:solidFill>
              </a:rPr>
              <a:t>).</a:t>
            </a:r>
            <a:endParaRPr lang="ru-RU" sz="1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1633</TotalTime>
  <Words>1252</Words>
  <Application>Microsoft Office PowerPoint</Application>
  <PresentationFormat>Широкоэкранный</PresentationFormat>
  <Paragraphs>97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Артеева Дарья Матиевна</dc:creator>
  <cp:lastModifiedBy>Манойлина Ирина Витальевна</cp:lastModifiedBy>
  <cp:revision>141</cp:revision>
  <dcterms:created xsi:type="dcterms:W3CDTF">2023-10-27T08:38:24Z</dcterms:created>
  <dcterms:modified xsi:type="dcterms:W3CDTF">2023-11-23T14:34:05Z</dcterms:modified>
</cp:coreProperties>
</file>