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305" r:id="rId4"/>
    <p:sldId id="293" r:id="rId5"/>
    <p:sldId id="301" r:id="rId6"/>
    <p:sldId id="306" r:id="rId7"/>
    <p:sldId id="299" r:id="rId8"/>
    <p:sldId id="296" r:id="rId9"/>
    <p:sldId id="300" r:id="rId10"/>
    <p:sldId id="304" r:id="rId11"/>
    <p:sldId id="303" r:id="rId12"/>
    <p:sldId id="30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D7EBA"/>
    <a:srgbClr val="F67B29"/>
    <a:srgbClr val="E94932"/>
    <a:srgbClr val="04A758"/>
    <a:srgbClr val="122346"/>
    <a:srgbClr val="D9D9D9"/>
    <a:srgbClr val="0F1649"/>
    <a:srgbClr val="081140"/>
    <a:srgbClr val="082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6580" autoAdjust="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Финансовые показатели, </a:t>
            </a:r>
            <a:endParaRPr lang="ru-RU" sz="1800" dirty="0" smtClean="0">
              <a:solidFill>
                <a:srgbClr val="666666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</a:t>
            </a: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. рублей</a:t>
            </a:r>
          </a:p>
        </c:rich>
      </c:tx>
      <c:layout>
        <c:manualLayout>
          <c:xMode val="edge"/>
          <c:yMode val="edge"/>
          <c:x val="0.64954866586374305"/>
          <c:y val="4.607108005847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Стоимость основных средств</c:v>
                </c:pt>
                <c:pt idx="1">
                  <c:v>Дебиторская задолженность </c:v>
                </c:pt>
                <c:pt idx="2">
                  <c:v>Уставный капитал</c:v>
                </c:pt>
                <c:pt idx="3">
                  <c:v>Кредиторская задолженность </c:v>
                </c:pt>
                <c:pt idx="4">
                  <c:v>Чистые активы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40415</c:v>
                </c:pt>
                <c:pt idx="1">
                  <c:v>73744</c:v>
                </c:pt>
                <c:pt idx="2">
                  <c:v>428780</c:v>
                </c:pt>
                <c:pt idx="3">
                  <c:v>2653</c:v>
                </c:pt>
                <c:pt idx="4">
                  <c:v>389701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0-43E0-A86A-71F58392AE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Стоимость основных средств</c:v>
                </c:pt>
                <c:pt idx="1">
                  <c:v>Дебиторская задолженность </c:v>
                </c:pt>
                <c:pt idx="2">
                  <c:v>Уставный капитал</c:v>
                </c:pt>
                <c:pt idx="3">
                  <c:v>Кредиторская задолженность </c:v>
                </c:pt>
                <c:pt idx="4">
                  <c:v>Чистые активы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41199</c:v>
                </c:pt>
                <c:pt idx="1">
                  <c:v>66938</c:v>
                </c:pt>
                <c:pt idx="2">
                  <c:v>428780</c:v>
                </c:pt>
                <c:pt idx="3">
                  <c:v>5032</c:v>
                </c:pt>
                <c:pt idx="4">
                  <c:v>389982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0-43E0-A86A-71F58392AE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Стоимость основных средств</c:v>
                </c:pt>
                <c:pt idx="1">
                  <c:v>Дебиторская задолженность </c:v>
                </c:pt>
                <c:pt idx="2">
                  <c:v>Уставный капитал</c:v>
                </c:pt>
                <c:pt idx="3">
                  <c:v>Кредиторская задолженность </c:v>
                </c:pt>
                <c:pt idx="4">
                  <c:v>Чистые активы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39673</c:v>
                </c:pt>
                <c:pt idx="1">
                  <c:v>54521</c:v>
                </c:pt>
                <c:pt idx="2">
                  <c:v>428780</c:v>
                </c:pt>
                <c:pt idx="3">
                  <c:v>6692</c:v>
                </c:pt>
                <c:pt idx="4">
                  <c:v>370476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00-43E0-A86A-71F58392AE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72174991"/>
        <c:axId val="1172176239"/>
      </c:barChart>
      <c:catAx>
        <c:axId val="11721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76239"/>
        <c:crosses val="autoZero"/>
        <c:auto val="1"/>
        <c:lblAlgn val="ctr"/>
        <c:lblOffset val="100"/>
        <c:noMultiLvlLbl val="0"/>
      </c:catAx>
      <c:valAx>
        <c:axId val="117217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Оплата труда</a:t>
            </a:r>
          </a:p>
        </c:rich>
      </c:tx>
      <c:layout>
        <c:manualLayout>
          <c:xMode val="edge"/>
          <c:yMode val="edge"/>
          <c:x val="0.78800667758225662"/>
          <c:y val="5.2910052910052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Среднемесячная заработная плата персонала, за исключением АУП (тыс. руб.)</c:v>
                </c:pt>
                <c:pt idx="1">
                  <c:v>Среднемесячная заработная плата АУП (тыс. руб.)</c:v>
                </c:pt>
                <c:pt idx="2">
                  <c:v>Фонд оплаты труда (млн руб.)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97</c:v>
                </c:pt>
                <c:pt idx="1">
                  <c:v>116</c:v>
                </c:pt>
                <c:pt idx="2">
                  <c:v>31.48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B-4F06-AEF3-B5C30F740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Среднемесячная заработная плата персонала, за исключением АУП (тыс. руб.)</c:v>
                </c:pt>
                <c:pt idx="1">
                  <c:v>Среднемесячная заработная плата АУП (тыс. руб.)</c:v>
                </c:pt>
                <c:pt idx="2">
                  <c:v>Фонд оплаты труда (млн руб.)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97</c:v>
                </c:pt>
                <c:pt idx="1">
                  <c:v>116</c:v>
                </c:pt>
                <c:pt idx="2">
                  <c:v>28.16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B-4F06-AEF3-B5C30F740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Среднемесячная заработная плата персонала, за исключением АУП (тыс. руб.)</c:v>
                </c:pt>
                <c:pt idx="1">
                  <c:v>Среднемесячная заработная плата АУП (тыс. руб.)</c:v>
                </c:pt>
                <c:pt idx="2">
                  <c:v>Фонд оплаты труда (млн руб.)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98</c:v>
                </c:pt>
                <c:pt idx="1">
                  <c:v>119</c:v>
                </c:pt>
                <c:pt idx="2" formatCode="General">
                  <c:v>27.79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B-4F06-AEF3-B5C30F740B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31535"/>
        <c:axId val="1510637359"/>
      </c:barChart>
      <c:catAx>
        <c:axId val="151063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7359"/>
        <c:crosses val="autoZero"/>
        <c:auto val="1"/>
        <c:lblAlgn val="ctr"/>
        <c:lblOffset val="100"/>
        <c:noMultiLvlLbl val="0"/>
      </c:catAx>
      <c:valAx>
        <c:axId val="151063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Ключевые показатели эффективности деятельности: лизинг</a:t>
            </a:r>
          </a:p>
        </c:rich>
      </c:tx>
      <c:layout>
        <c:manualLayout>
          <c:xMode val="edge"/>
          <c:yMode val="edge"/>
          <c:x val="0.27356910248369881"/>
          <c:y val="4.635665018085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Лизинговый портфель, млн руб.</c:v>
                </c:pt>
                <c:pt idx="1">
                  <c:v>Количество заключенных договоров лизинга, шт.</c:v>
                </c:pt>
                <c:pt idx="2">
                  <c:v>Уровень просроченной задолженности по лизингу, %</c:v>
                </c:pt>
                <c:pt idx="3">
                  <c:v>Доля закупок товаров, работ, услуг, осуществленных конкурентными способами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287.33999999999997</c:v>
                </c:pt>
                <c:pt idx="1">
                  <c:v>16</c:v>
                </c:pt>
                <c:pt idx="2">
                  <c:v>22.58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9-4998-B22B-7CCA9D743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Лизинговый портфель, млн руб.</c:v>
                </c:pt>
                <c:pt idx="1">
                  <c:v>Количество заключенных договоров лизинга, шт.</c:v>
                </c:pt>
                <c:pt idx="2">
                  <c:v>Уровень просроченной задолженности по лизингу, %</c:v>
                </c:pt>
                <c:pt idx="3">
                  <c:v>Доля закупок товаров, работ, услуг, осуществленных конкурентными способами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204.48</c:v>
                </c:pt>
                <c:pt idx="1">
                  <c:v>10</c:v>
                </c:pt>
                <c:pt idx="2">
                  <c:v>21.44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9-4998-B22B-7CCA9D743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Лизинговый портфель, млн руб.</c:v>
                </c:pt>
                <c:pt idx="1">
                  <c:v>Количество заключенных договоров лизинга, шт.</c:v>
                </c:pt>
                <c:pt idx="2">
                  <c:v>Уровень просроченной задолженности по лизингу, %</c:v>
                </c:pt>
                <c:pt idx="3">
                  <c:v>Доля закупок товаров, работ, услуг, осуществленных конкурентными способами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137.99</c:v>
                </c:pt>
                <c:pt idx="1">
                  <c:v>6</c:v>
                </c:pt>
                <c:pt idx="2">
                  <c:v>43.39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9-4998-B22B-7CCA9D7430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23631"/>
        <c:axId val="1510643599"/>
      </c:barChart>
      <c:catAx>
        <c:axId val="151062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43599"/>
        <c:crosses val="autoZero"/>
        <c:auto val="1"/>
        <c:lblAlgn val="ctr"/>
        <c:lblOffset val="100"/>
        <c:noMultiLvlLbl val="0"/>
      </c:catAx>
      <c:valAx>
        <c:axId val="1510643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2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rgbClr val="666666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Дополнительно: </a:t>
            </a:r>
          </a:p>
          <a:p>
            <a:pPr algn="r">
              <a:defRPr>
                <a:solidFill>
                  <a:srgbClr val="666666"/>
                </a:solidFill>
                <a:latin typeface="Arial Black" panose="020B0A04020102020204" pitchFamily="34" charset="0"/>
              </a:defRPr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займы</a:t>
            </a:r>
            <a:endParaRPr lang="ru-RU" sz="1800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76430288681665115"/>
          <c:y val="2.5496157599470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rgbClr val="666666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заключенных договоров займов, шт.</c:v>
                </c:pt>
                <c:pt idx="1">
                  <c:v>Объем выданных  займов, млн руб. </c:v>
                </c:pt>
                <c:pt idx="2">
                  <c:v>Объем заключенных договоров займов, млн руб. (с учетом %)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General">
                  <c:v>2</c:v>
                </c:pt>
                <c:pt idx="1">
                  <c:v>18.5</c:v>
                </c:pt>
                <c:pt idx="2">
                  <c:v>20.210999999999999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9-4998-B22B-7CCA9D743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заключенных договоров займов, шт.</c:v>
                </c:pt>
                <c:pt idx="1">
                  <c:v>Объем выданных  займов, млн руб. </c:v>
                </c:pt>
                <c:pt idx="2">
                  <c:v>Объем заключенных договоров займов, млн руб. (с учетом %)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 formatCode="General">
                  <c:v>6</c:v>
                </c:pt>
                <c:pt idx="1">
                  <c:v>50.7</c:v>
                </c:pt>
                <c:pt idx="2">
                  <c:v>57.963999999999999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9-4998-B22B-7CCA9D743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заключенных договоров займов, шт.</c:v>
                </c:pt>
                <c:pt idx="1">
                  <c:v>Объем выданных  займов, млн руб. </c:v>
                </c:pt>
                <c:pt idx="2">
                  <c:v>Объем заключенных договоров займов, млн руб. (с учетом %)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 formatCode="General">
                  <c:v>5</c:v>
                </c:pt>
                <c:pt idx="1">
                  <c:v>124.215</c:v>
                </c:pt>
                <c:pt idx="2">
                  <c:v>148.31899999999999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9-4998-B22B-7CCA9D7430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23631"/>
        <c:axId val="1510643599"/>
      </c:barChart>
      <c:catAx>
        <c:axId val="151062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43599"/>
        <c:crosses val="autoZero"/>
        <c:auto val="1"/>
        <c:lblAlgn val="ctr"/>
        <c:lblOffset val="100"/>
        <c:noMultiLvlLbl val="0"/>
      </c:catAx>
      <c:valAx>
        <c:axId val="1510643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2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Ключевые показатели эффективности деятельности: инвестиции</a:t>
            </a:r>
          </a:p>
        </c:rich>
      </c:tx>
      <c:layout>
        <c:manualLayout>
          <c:xMode val="edge"/>
          <c:yMode val="edge"/>
          <c:x val="0.32844852318915663"/>
          <c:y val="2.221022649767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052252400852582E-2"/>
          <c:y val="0.26676347449554805"/>
          <c:w val="0.92368281220976634"/>
          <c:h val="0.4106452274828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Объем привлеченных инвестиций в основной капитал СМСП, в том числе объем привлеченных прямых иностранных инвестиций, тыс. руб.</c:v>
                </c:pt>
                <c:pt idx="1">
                  <c:v>Объем привлеченных инвестиций в основной капитал СМСП, в том числе объем привлеченных прямых иностранных инвестиций на душу населения, тыс. руб.</c:v>
                </c:pt>
                <c:pt idx="2">
                  <c:v>Объем привлеченных инвестиций в основной капитал СМСП без учета бюджетных средств, тыс. руб.</c:v>
                </c:pt>
                <c:pt idx="3">
                  <c:v>Объем привлеченных инвестиций в основной капитал СМСП без учета бюджетных средств на душу населения,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135452.20000000001</c:v>
                </c:pt>
                <c:pt idx="1">
                  <c:v>3.1</c:v>
                </c:pt>
                <c:pt idx="2">
                  <c:v>133669.5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9-4EEE-961D-CA34A5CA2A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Объем привлеченных инвестиций в основной капитал СМСП, в том числе объем привлеченных прямых иностранных инвестиций, тыс. руб.</c:v>
                </c:pt>
                <c:pt idx="1">
                  <c:v>Объем привлеченных инвестиций в основной капитал СМСП, в том числе объем привлеченных прямых иностранных инвестиций на душу населения, тыс. руб.</c:v>
                </c:pt>
                <c:pt idx="2">
                  <c:v>Объем привлеченных инвестиций в основной капитал СМСП без учета бюджетных средств, тыс. руб.</c:v>
                </c:pt>
                <c:pt idx="3">
                  <c:v>Объем привлеченных инвестиций в основной капитал СМСП без учета бюджетных средств на душу населения,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150413.79999999999</c:v>
                </c:pt>
                <c:pt idx="1">
                  <c:v>3.41</c:v>
                </c:pt>
                <c:pt idx="2">
                  <c:v>149706.94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9-4EEE-961D-CA34A5CA2A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Объем привлеченных инвестиций в основной капитал СМСП, в том числе объем привлеченных прямых иностранных инвестиций, тыс. руб.</c:v>
                </c:pt>
                <c:pt idx="1">
                  <c:v>Объем привлеченных инвестиций в основной капитал СМСП, в том числе объем привлеченных прямых иностранных инвестиций на душу населения, тыс. руб.</c:v>
                </c:pt>
                <c:pt idx="2">
                  <c:v>Объем привлеченных инвестиций в основной капитал СМСП без учета бюджетных средств, тыс. руб.</c:v>
                </c:pt>
                <c:pt idx="3">
                  <c:v>Объем привлеченных инвестиций в основной капитал СМСП без учета бюджетных средств на душу населения,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170444.87</c:v>
                </c:pt>
                <c:pt idx="1">
                  <c:v>3.87</c:v>
                </c:pt>
                <c:pt idx="2">
                  <c:v>166946.4</c:v>
                </c:pt>
                <c:pt idx="3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9-4EEE-961D-CA34A5CA2A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461791"/>
        <c:axId val="1510456799"/>
      </c:barChart>
      <c:catAx>
        <c:axId val="151046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456799"/>
        <c:crosses val="autoZero"/>
        <c:auto val="1"/>
        <c:lblAlgn val="ctr"/>
        <c:lblOffset val="100"/>
        <c:noMultiLvlLbl val="0"/>
      </c:catAx>
      <c:valAx>
        <c:axId val="151045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46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созданных рабочих мест, в том числе высокопроизводительных, шт.</c:v>
                </c:pt>
                <c:pt idx="1">
                  <c:v>Количество инвестиционных проектов, реализуемых при участии АО "ЦРБ НАО", шт.</c:v>
                </c:pt>
                <c:pt idx="2">
                  <c:v>Доля реализованных инвестиционных проектов в общем числе инвестиционных проектов, реализуемых при участии АО "ЦРБ НАО", в том числе субъектами малого и среднего предпринимательства,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0-4591-92E1-8DE3C5E824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созданных рабочих мест, в том числе высокопроизводительных, шт.</c:v>
                </c:pt>
                <c:pt idx="1">
                  <c:v>Количество инвестиционных проектов, реализуемых при участии АО "ЦРБ НАО", шт.</c:v>
                </c:pt>
                <c:pt idx="2">
                  <c:v>Доля реализованных инвестиционных проектов в общем числе инвестиционных проектов, реализуемых при участии АО "ЦРБ НАО", в том числе субъектами малого и среднего предпринимательства, %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53</c:v>
                </c:pt>
                <c:pt idx="2">
                  <c:v>106.5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0-4591-92E1-8DE3C5E824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созданных рабочих мест, в том числе высокопроизводительных, шт.</c:v>
                </c:pt>
                <c:pt idx="1">
                  <c:v>Количество инвестиционных проектов, реализуемых при участии АО "ЦРБ НАО", шт.</c:v>
                </c:pt>
                <c:pt idx="2">
                  <c:v>Доля реализованных инвестиционных проектов в общем числе инвестиционных проектов, реализуемых при участии АО "ЦРБ НАО", в том числе субъектами малого и среднего предпринимательства, %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</c:v>
                </c:pt>
                <c:pt idx="1">
                  <c:v>52</c:v>
                </c:pt>
                <c:pt idx="2">
                  <c:v>79.38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40-4591-92E1-8DE3C5E824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0730015"/>
        <c:axId val="1640725439"/>
      </c:barChart>
      <c:catAx>
        <c:axId val="164073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725439"/>
        <c:crosses val="autoZero"/>
        <c:auto val="1"/>
        <c:lblAlgn val="ctr"/>
        <c:lblOffset val="100"/>
        <c:noMultiLvlLbl val="0"/>
      </c:catAx>
      <c:valAx>
        <c:axId val="164072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73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rgbClr val="666666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500" b="1" dirty="0">
                <a:solidFill>
                  <a:srgbClr val="666666"/>
                </a:solidFill>
                <a:latin typeface="Arial Black" panose="020B0A04020102020204" pitchFamily="34" charset="0"/>
              </a:rPr>
              <a:t>Дебиторская </a:t>
            </a:r>
            <a:r>
              <a:rPr lang="ru-RU" sz="15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задолженность, </a:t>
            </a:r>
          </a:p>
          <a:p>
            <a:pPr algn="r">
              <a:defRPr>
                <a:solidFill>
                  <a:srgbClr val="666666"/>
                </a:solidFill>
                <a:latin typeface="Arial Black" panose="020B0A04020102020204" pitchFamily="34" charset="0"/>
              </a:defRPr>
            </a:pPr>
            <a:r>
              <a:rPr lang="ru-RU" sz="15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тыс. рублей</a:t>
            </a:r>
            <a:endParaRPr lang="ru-RU" sz="1500" b="1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1411748428856567"/>
          <c:y val="3.6880178558391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rgbClr val="666666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86355277538952"/>
          <c:y val="0.23362925657841205"/>
          <c:w val="0.27964962104057417"/>
          <c:h val="0.518385026263708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C7-4E77-8575-27BAD05FBE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C7-4E77-8575-27BAD05FBE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C7-4E77-8575-27BAD05FBEA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C7-4E77-8575-27BAD05FBEA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5457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C7-4E77-8575-27BAD05FBEA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23575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C7-4E77-8575-27BAD05FBEA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12906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C7-4E77-8575-27BAD05FBEA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12583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4C7-4E77-8575-27BAD05FB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ООО Минеральные воды "Заполярья"</c:v>
                </c:pt>
                <c:pt idx="1">
                  <c:v>ООО "Нарьян-Марское АТП"</c:v>
                </c:pt>
                <c:pt idx="2">
                  <c:v>ИП Курленко Анатолий Григорьевич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5457</c:v>
                </c:pt>
                <c:pt idx="1">
                  <c:v>23575</c:v>
                </c:pt>
                <c:pt idx="2">
                  <c:v>12906</c:v>
                </c:pt>
                <c:pt idx="3">
                  <c:v>12583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7-4E77-8575-27BAD05FBEA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7157310718296E-2"/>
          <c:y val="0.29273842155996221"/>
          <c:w val="0.3870838009584805"/>
          <c:h val="0.63618317133684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Кредиторская задолженность, </a:t>
            </a:r>
          </a:p>
          <a:p>
            <a:pPr algn="r">
              <a:defRPr>
                <a:latin typeface="Arial Black" panose="020B0A04020102020204" pitchFamily="34" charset="0"/>
              </a:defRPr>
            </a:pPr>
            <a:r>
              <a:rPr lang="ru-RU" sz="15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тыс. рублей</a:t>
            </a:r>
            <a:endParaRPr lang="ru-RU" sz="1500" b="1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9002442939108147"/>
          <c:y val="4.526858543429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86355277538952"/>
          <c:y val="0.23362925657841205"/>
          <c:w val="0.27964962104057417"/>
          <c:h val="0.518385026263708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8A-42AC-9D28-F03F1264580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8A-42AC-9D28-F03F1264580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8A-42AC-9D28-F03F1264580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8A-42AC-9D28-F03F1264580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1689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8A-42AC-9D28-F03F1264580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743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8A-42AC-9D28-F03F1264580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3381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8A-42AC-9D28-F03F1264580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879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8A-42AC-9D28-F03F12645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ИП Колодешников Д.Н.</c:v>
                </c:pt>
                <c:pt idx="1">
                  <c:v>ИП Попова Юлия Михайловна</c:v>
                </c:pt>
                <c:pt idx="2">
                  <c:v>Межрайонная ИФНС №4 по Арх.обл. и НАО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1689</c:v>
                </c:pt>
                <c:pt idx="1">
                  <c:v>743</c:v>
                </c:pt>
                <c:pt idx="2">
                  <c:v>3381</c:v>
                </c:pt>
                <c:pt idx="3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8A-42AC-9D28-F03F126458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82197759128685E-2"/>
          <c:y val="0.29273823192854226"/>
          <c:w val="0.30708786915008546"/>
          <c:h val="0.61139196869213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Финансовые показатели, </a:t>
            </a:r>
            <a:endParaRPr lang="ru-RU" sz="1800" dirty="0" smtClean="0">
              <a:solidFill>
                <a:srgbClr val="666666"/>
              </a:solidFill>
              <a:latin typeface="Arial Black" panose="020B0A04020102020204" pitchFamily="34" charset="0"/>
            </a:endParaRPr>
          </a:p>
          <a:p>
            <a:pPr algn="r">
              <a:defRPr>
                <a:solidFill>
                  <a:srgbClr val="666666"/>
                </a:solidFill>
              </a:defRPr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</a:t>
            </a: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. рублей</a:t>
            </a:r>
          </a:p>
        </c:rich>
      </c:tx>
      <c:layout>
        <c:manualLayout>
          <c:xMode val="edge"/>
          <c:yMode val="edge"/>
          <c:x val="0.65911171101527122"/>
          <c:y val="2.2298238056117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rgbClr val="66666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748685023496126E-2"/>
          <c:y val="9.5842041005454209E-2"/>
          <c:w val="0.92528961873403448"/>
          <c:h val="0.82556888040658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6.08133765166839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02-48B4-B8AB-1F86F1D87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Выручка от реализации продукции, товаров, работ, услуг </c:v>
                </c:pt>
                <c:pt idx="1">
                  <c:v>Себестоимость выполненных работ</c:v>
                </c:pt>
                <c:pt idx="2">
                  <c:v>Управленческие расходы</c:v>
                </c:pt>
                <c:pt idx="3">
                  <c:v>Прочие доходы</c:v>
                </c:pt>
                <c:pt idx="4">
                  <c:v>Прочие расходы</c:v>
                </c:pt>
                <c:pt idx="5">
                  <c:v>Чистая прибыль(убыток)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101736</c:v>
                </c:pt>
                <c:pt idx="1">
                  <c:v>-119393</c:v>
                </c:pt>
                <c:pt idx="3">
                  <c:v>103791</c:v>
                </c:pt>
                <c:pt idx="4">
                  <c:v>-114323</c:v>
                </c:pt>
                <c:pt idx="5">
                  <c:v>-26666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2-48B4-B8AB-1F86F1D87D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Выручка от реализации продукции, товаров, работ, услуг </c:v>
                </c:pt>
                <c:pt idx="1">
                  <c:v>Себестоимость выполненных работ</c:v>
                </c:pt>
                <c:pt idx="2">
                  <c:v>Управленческие расходы</c:v>
                </c:pt>
                <c:pt idx="3">
                  <c:v>Прочие доходы</c:v>
                </c:pt>
                <c:pt idx="4">
                  <c:v>Прочие расходы</c:v>
                </c:pt>
                <c:pt idx="5">
                  <c:v>Чистая прибыль(убыток)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90062</c:v>
                </c:pt>
                <c:pt idx="1">
                  <c:v>-102416</c:v>
                </c:pt>
                <c:pt idx="3">
                  <c:v>73722</c:v>
                </c:pt>
                <c:pt idx="4">
                  <c:v>-60864</c:v>
                </c:pt>
                <c:pt idx="5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2-48B4-B8AB-1F86F1D87D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7437201474208107E-17"/>
                  <c:y val="-4.45961568819113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02-48B4-B8AB-1F86F1D87D1A}"/>
                </c:ext>
              </c:extLst>
            </c:dLbl>
            <c:dLbl>
              <c:idx val="5"/>
              <c:layout>
                <c:manualLayout>
                  <c:x val="0"/>
                  <c:y val="-2.4325031376350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02-48B4-B8AB-1F86F1D87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Выручка от реализации продукции, товаров, работ, услуг </c:v>
                </c:pt>
                <c:pt idx="1">
                  <c:v>Себестоимость выполненных работ</c:v>
                </c:pt>
                <c:pt idx="2">
                  <c:v>Управленческие расходы</c:v>
                </c:pt>
                <c:pt idx="3">
                  <c:v>Прочие доходы</c:v>
                </c:pt>
                <c:pt idx="4">
                  <c:v>Прочие расходы</c:v>
                </c:pt>
                <c:pt idx="5">
                  <c:v>Чистая прибыль(убыток)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87499</c:v>
                </c:pt>
                <c:pt idx="1">
                  <c:v>-91163</c:v>
                </c:pt>
                <c:pt idx="2">
                  <c:v>-11041</c:v>
                </c:pt>
                <c:pt idx="3">
                  <c:v>67051</c:v>
                </c:pt>
                <c:pt idx="4">
                  <c:v>-71650</c:v>
                </c:pt>
                <c:pt idx="5">
                  <c:v>-19825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02-48B4-B8AB-1F86F1D87D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0729183"/>
        <c:axId val="1640729599"/>
      </c:barChart>
      <c:catAx>
        <c:axId val="164072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729599"/>
        <c:crosses val="autoZero"/>
        <c:auto val="1"/>
        <c:lblAlgn val="ctr"/>
        <c:lblOffset val="100"/>
        <c:noMultiLvlLbl val="0"/>
      </c:catAx>
      <c:valAx>
        <c:axId val="164072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72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Финансовые показатели</a:t>
            </a:r>
          </a:p>
        </c:rich>
      </c:tx>
      <c:layout>
        <c:manualLayout>
          <c:xMode val="edge"/>
          <c:yMode val="edge"/>
          <c:x val="0.66572807219338426"/>
          <c:y val="1.8250948384665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8385664446637207E-17"/>
                  <c:y val="-3.4220528221247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3B-4B1C-AAF0-E9C0918C6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Коэффициент критической ликвидности 
(рекомендуемое значение 0,8 -1)</c:v>
                </c:pt>
                <c:pt idx="1">
                  <c:v>Коэффициент обеспеченности собственными оборотными средствами 
(рекомендуемое значение &gt;0,1)</c:v>
                </c:pt>
                <c:pt idx="2">
                  <c:v>Коэффициент соотношения заемных и собственных средств 
(рекомендуемое значение &lt;=1)</c:v>
                </c:pt>
                <c:pt idx="3">
                  <c:v>Рентабельность собственного капитала (в процентах)</c:v>
                </c:pt>
                <c:pt idx="4">
                  <c:v>Рентабельность продаж (в процентах)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5.3</c:v>
                </c:pt>
                <c:pt idx="1">
                  <c:v>0.86</c:v>
                </c:pt>
                <c:pt idx="2">
                  <c:v>7.0000000000000007E-2</c:v>
                </c:pt>
                <c:pt idx="3">
                  <c:v>-7.0000000000000009</c:v>
                </c:pt>
                <c:pt idx="4">
                  <c:v>-51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1-4CCF-A28A-235A18B739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Коэффициент критической ликвидности 
(рекомендуемое значение 0,8 -1)</c:v>
                </c:pt>
                <c:pt idx="1">
                  <c:v>Коэффициент обеспеченности собственными оборотными средствами 
(рекомендуемое значение &gt;0,1)</c:v>
                </c:pt>
                <c:pt idx="2">
                  <c:v>Коэффициент соотношения заемных и собственных средств 
(рекомендуемое значение &lt;=1)</c:v>
                </c:pt>
                <c:pt idx="3">
                  <c:v>Рентабельность собственного капитала (в процентах)</c:v>
                </c:pt>
                <c:pt idx="4">
                  <c:v>Рентабельность продаж (в процентах)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5.75</c:v>
                </c:pt>
                <c:pt idx="1">
                  <c:v>0.88</c:v>
                </c:pt>
                <c:pt idx="2">
                  <c:v>0.05</c:v>
                </c:pt>
                <c:pt idx="3">
                  <c:v>8</c:v>
                </c:pt>
                <c:pt idx="4" formatCode="0.00">
                  <c:v>-14.000000000000002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1-4CCF-A28A-235A18B739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052729838915675E-3"/>
                  <c:y val="-5.0189569151873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3B-4B1C-AAF0-E9C0918C6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Коэффициент критической ликвидности 
(рекомендуемое значение 0,8 -1)</c:v>
                </c:pt>
                <c:pt idx="1">
                  <c:v>Коэффициент обеспеченности собственными оборотными средствами 
(рекомендуемое значение &gt;0,1)</c:v>
                </c:pt>
                <c:pt idx="2">
                  <c:v>Коэффициент соотношения заемных и собственных средств 
(рекомендуемое значение &lt;=1)</c:v>
                </c:pt>
                <c:pt idx="3">
                  <c:v>Рентабельность собственного капитала (в процентах)</c:v>
                </c:pt>
                <c:pt idx="4">
                  <c:v>Рентабельность продаж (в процентах)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0.86</c:v>
                </c:pt>
                <c:pt idx="2">
                  <c:v>0.05</c:v>
                </c:pt>
                <c:pt idx="3">
                  <c:v>-5.24</c:v>
                </c:pt>
                <c:pt idx="4" formatCode="0.0">
                  <c:v>-16.8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1-4CCF-A28A-235A18B739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39855"/>
        <c:axId val="1510636943"/>
      </c:barChart>
      <c:catAx>
        <c:axId val="151063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6943"/>
        <c:crosses val="autoZero"/>
        <c:auto val="1"/>
        <c:lblAlgn val="ctr"/>
        <c:lblOffset val="100"/>
        <c:noMultiLvlLbl val="0"/>
      </c:catAx>
      <c:valAx>
        <c:axId val="151063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92975573325864E-2"/>
          <c:y val="2.8839934249511919E-2"/>
          <c:w val="0.94793490221490961"/>
          <c:h val="0.88029528295427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559077936195851E-2"/>
                  <c:y val="-4.218749740480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5F-4044-A438-67EC626BF2AC}"/>
                </c:ext>
              </c:extLst>
            </c:dLbl>
            <c:dLbl>
              <c:idx val="1"/>
              <c:layout>
                <c:manualLayout>
                  <c:x val="-2.1175589152388249E-2"/>
                  <c:y val="-3.515624783733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5F-4044-A438-67EC626BF2AC}"/>
                </c:ext>
              </c:extLst>
            </c:dLbl>
            <c:dLbl>
              <c:idx val="2"/>
              <c:layout>
                <c:manualLayout>
                  <c:x val="-2.4127595367022399E-3"/>
                  <c:y val="-4.2187497404804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5F-4044-A438-67EC626BF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Рентабельность продаж по "Прибыли до вычета"</c:v>
                </c:pt>
                <c:pt idx="1">
                  <c:v>Рентабельность инвестированного капитала</c:v>
                </c:pt>
                <c:pt idx="2">
                  <c:v>Рентабельность собственного капитала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1-4615-B52A-DFACCF2DC1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295002189766693E-3"/>
                  <c:y val="-3.046856357845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5F-4044-A438-67EC626BF2AC}"/>
                </c:ext>
              </c:extLst>
            </c:dLbl>
            <c:dLbl>
              <c:idx val="1"/>
              <c:layout>
                <c:manualLayout>
                  <c:x val="1.2899445360784191E-4"/>
                  <c:y val="-6.093657351522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5F-4044-A438-67EC626BF2AC}"/>
                </c:ext>
              </c:extLst>
            </c:dLbl>
            <c:dLbl>
              <c:idx val="2"/>
              <c:layout>
                <c:manualLayout>
                  <c:x val="-2.2544943301997622E-3"/>
                  <c:y val="9.843786303900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5F-4044-A438-67EC626BF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Рентабельность продаж по "Прибыли до вычета"</c:v>
                </c:pt>
                <c:pt idx="1">
                  <c:v>Рентабельность инвестированного капитала</c:v>
                </c:pt>
                <c:pt idx="2">
                  <c:v>Рентабельность собственного капитала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-22</c:v>
                </c:pt>
                <c:pt idx="1">
                  <c:v>-5.2</c:v>
                </c:pt>
                <c:pt idx="2">
                  <c:v>-0.05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1-4615-B52A-DFACCF2DC1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8039679"/>
        <c:axId val="1648050079"/>
      </c:barChart>
      <c:catAx>
        <c:axId val="16480396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050079"/>
        <c:crosses val="autoZero"/>
        <c:auto val="1"/>
        <c:lblAlgn val="ctr"/>
        <c:lblOffset val="100"/>
        <c:noMultiLvlLbl val="0"/>
      </c:catAx>
      <c:valAx>
        <c:axId val="164805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03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Выручка</a:t>
            </a:r>
            <a:r>
              <a:rPr lang="ru-RU" sz="1800" b="1" baseline="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 от реализации продукции, товаров, работ, </a:t>
            </a:r>
          </a:p>
          <a:p>
            <a:pPr algn="r">
              <a:defRPr/>
            </a:pPr>
            <a:r>
              <a:rPr lang="ru-RU" sz="1800" b="1" baseline="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услуг по годам, тыс. рублей</a:t>
            </a:r>
            <a:endParaRPr lang="ru-RU" sz="1800" b="1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36710578443294339"/>
          <c:y val="6.607047974831692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155425417130255E-2"/>
          <c:y val="6.4895924467774868E-2"/>
          <c:w val="0.92357317972405706"/>
          <c:h val="0.77357483960338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Деятельность по финансовой аренде (лизингу)</c:v>
                </c:pt>
                <c:pt idx="1">
                  <c:v>Деятельность от сдачи в аренду нежилых помещений</c:v>
                </c:pt>
                <c:pt idx="2">
                  <c:v>Деятельность по созданию условий для развития малого и среднего бизнеса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100692</c:v>
                </c:pt>
                <c:pt idx="1">
                  <c:v>752</c:v>
                </c:pt>
                <c:pt idx="2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7-4D5F-86CC-0294BDF3C7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Деятельность по финансовой аренде (лизингу)</c:v>
                </c:pt>
                <c:pt idx="1">
                  <c:v>Деятельность от сдачи в аренду нежилых помещений</c:v>
                </c:pt>
                <c:pt idx="2">
                  <c:v>Деятельность по созданию условий для развития малого и среднего бизнеса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88753</c:v>
                </c:pt>
                <c:pt idx="1">
                  <c:v>1118</c:v>
                </c:pt>
                <c:pt idx="2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7-4D5F-86CC-0294BDF3C7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Деятельность по финансовой аренде (лизингу)</c:v>
                </c:pt>
                <c:pt idx="1">
                  <c:v>Деятельность от сдачи в аренду нежилых помещений</c:v>
                </c:pt>
                <c:pt idx="2">
                  <c:v>Деятельность по созданию условий для развития малого и среднего бизнеса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85540</c:v>
                </c:pt>
                <c:pt idx="1">
                  <c:v>1681</c:v>
                </c:pt>
                <c:pt idx="2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7-4D5F-86CC-0294BDF3C7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0633199"/>
        <c:axId val="1510626959"/>
      </c:barChart>
      <c:catAx>
        <c:axId val="151063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26959"/>
        <c:crosses val="autoZero"/>
        <c:auto val="1"/>
        <c:lblAlgn val="ctr"/>
        <c:lblOffset val="100"/>
        <c:noMultiLvlLbl val="0"/>
      </c:catAx>
      <c:valAx>
        <c:axId val="151062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Субсидии, </a:t>
            </a:r>
          </a:p>
          <a:p>
            <a:pPr algn="r">
              <a:defRPr/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тыс. рублей</a:t>
            </a:r>
            <a:endParaRPr lang="ru-RU" sz="1800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80420242447719259"/>
          <c:y val="2.9965420884391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707538037035312E-2"/>
          <c:y val="0.10667707984704747"/>
          <c:w val="0.92251336926079508"/>
          <c:h val="0.66281823059180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Субсидия из окружного и федерального бюджетов РФ на создание и (или) развитие организаций, относящихся к инфраструктуре поддержки субъектов малого и среднего предпринимательства</c:v>
                </c:pt>
                <c:pt idx="1">
                  <c:v>Субсидия в целях финансового обеспечения (возмещения) затрат, возникающих при реализации мероприятий по созданию и развитию центра компетенций в сфере сельскохозяйственной кооперации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74980</c:v>
                </c:pt>
                <c:pt idx="1">
                  <c:v>2193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C-41A6-BDEC-3861833321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Субсидия из окружного и федерального бюджетов РФ на создание и (или) развитие организаций, относящихся к инфраструктуре поддержки субъектов малого и среднего предпринимательства</c:v>
                </c:pt>
                <c:pt idx="1">
                  <c:v>Субсидия в целях финансового обеспечения (возмещения) затрат, возникающих при реализации мероприятий по созданию и развитию центра компетенций в сфере сельскохозяйственной кооперации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60179</c:v>
                </c:pt>
                <c:pt idx="1">
                  <c:v>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C-41A6-BDEC-3861833321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Субсидия из окружного и федерального бюджетов РФ на создание и (или) развитие организаций, относящихся к инфраструктуре поддержки субъектов малого и среднего предпринимательства</c:v>
                </c:pt>
                <c:pt idx="1">
                  <c:v>Субсидия в целях финансового обеспечения (возмещения) затрат, возникающих при реализации мероприятий по созданию и развитию центра компетенций в сфере сельскохозяйственной кооперации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40024</c:v>
                </c:pt>
                <c:pt idx="1">
                  <c:v>3858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7C-41A6-BDEC-3861833321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72168751"/>
        <c:axId val="1172175823"/>
      </c:barChart>
      <c:catAx>
        <c:axId val="117216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75823"/>
        <c:crosses val="autoZero"/>
        <c:auto val="1"/>
        <c:lblAlgn val="ctr"/>
        <c:lblOffset val="100"/>
        <c:noMultiLvlLbl val="0"/>
      </c:catAx>
      <c:valAx>
        <c:axId val="117217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6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Персонал</a:t>
            </a:r>
          </a:p>
        </c:rich>
      </c:tx>
      <c:layout>
        <c:manualLayout>
          <c:xMode val="edge"/>
          <c:yMode val="edge"/>
          <c:x val="0.83295385896680008"/>
          <c:y val="2.7072782083644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Среднесписочная численность персонала, за исключением административно-управленческого персонала (чел.)</c:v>
                </c:pt>
                <c:pt idx="1">
                  <c:v>Среднесписочная численность АУП (чел.)</c:v>
                </c:pt>
                <c:pt idx="2">
                  <c:v>Производительность труда (тыс. руб./чел.)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 formatCode="#,##0.00">
                  <c:v>5086.8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7-4B34-8E37-22700EC823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Среднесписочная численность персонала, за исключением административно-управленческого персонала (чел.)</c:v>
                </c:pt>
                <c:pt idx="1">
                  <c:v>Среднесписочная численность АУП (чел.)</c:v>
                </c:pt>
                <c:pt idx="2">
                  <c:v>Производительность труда (тыс. руб./чел.)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 formatCode="#,##0.00">
                  <c:v>4503.1000000000004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7-4B34-8E37-22700EC823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Среднесписочная численность персонала, за исключением административно-управленческого персонала (чел.)</c:v>
                </c:pt>
                <c:pt idx="1">
                  <c:v>Среднесписочная численность АУП (чел.)</c:v>
                </c:pt>
                <c:pt idx="2">
                  <c:v>Производительность труда (тыс. руб./чел.)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 formatCode="0">
                  <c:v>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D7-4B34-8E37-22700EC823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28207"/>
        <c:axId val="1510644431"/>
      </c:barChart>
      <c:catAx>
        <c:axId val="151062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44431"/>
        <c:crosses val="autoZero"/>
        <c:auto val="1"/>
        <c:lblAlgn val="ctr"/>
        <c:lblOffset val="100"/>
        <c:noMultiLvlLbl val="0"/>
      </c:catAx>
      <c:valAx>
        <c:axId val="151064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2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0.48004</cdr:x>
      <cdr:y>0.7181</cdr:y>
    </cdr:from>
    <cdr:to>
      <cdr:x>0.48004</cdr:x>
      <cdr:y>0.76286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4849020" y="3934668"/>
          <a:ext cx="0" cy="2452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0.27851</cdr:x>
      <cdr:y>0.28692</cdr:y>
    </cdr:from>
    <cdr:to>
      <cdr:x>0.27906</cdr:x>
      <cdr:y>0.34207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 flipV="1">
          <a:off x="3012281" y="984391"/>
          <a:ext cx="5954" cy="1891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0.61344</cdr:x>
      <cdr:y>0.22545</cdr:y>
    </cdr:from>
    <cdr:to>
      <cdr:x>0.61403</cdr:x>
      <cdr:y>0.28431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6174580" y="724760"/>
          <a:ext cx="5954" cy="1891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16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9.svg"/><Relationship Id="rId5" Type="http://schemas.openxmlformats.org/officeDocument/2006/relationships/image" Target="../media/image7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52E9B-B633-4CA5-A4B1-3AB11A08C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52E9B-B633-4CA5-A4B1-3AB11A08C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941A887-858D-4796-BD25-94F3D8A993B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064000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E64FADC4-7100-4FF9-82CF-F6FBCF5BC4E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28001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B5957B81-B5F7-49C0-8AC8-2CA24D884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0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941A887-858D-4796-BD25-94F3D8A993B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064000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E64FADC4-7100-4FF9-82CF-F6FBCF5BC4E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28001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B5957B81-B5F7-49C0-8AC8-2CA24D884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12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2A50B-4EE1-4FB1-9AB6-11DE990DC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64D0D7-0175-4BA1-83E6-F71251010AD3}"/>
              </a:ext>
            </a:extLst>
          </p:cNvPr>
          <p:cNvSpPr/>
          <p:nvPr userDrawn="1"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B8C96F3C-6EAE-4291-9EE3-ED741D55C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7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614838-3D2D-4FE9-9988-1A64DAF75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867" y="0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44D1E991-7507-49D1-9632-9F0BB4A641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57153" y="2877057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42BC1C5B-FD8B-429F-8B4F-1C16C0F685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187439" y="0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04C5C563-399C-4B94-BD5A-4F27C299291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017725" y="2877056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3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4DBC0-EA10-4852-98C1-9AE12B4D7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000"/>
          <a:stretch/>
        </p:blipFill>
        <p:spPr>
          <a:xfrm>
            <a:off x="6735390" y="5473421"/>
            <a:ext cx="1374786" cy="13845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5133F52-D830-4494-A40F-D54E2464DB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70857" y="8025"/>
            <a:ext cx="1371928" cy="13719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10C5C4-667B-468B-B36E-6DF0790D56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45861" y="2737980"/>
            <a:ext cx="1371928" cy="13719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DF429F-9E74-4A57-9A8B-2615D19EA1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448608" y="5487346"/>
            <a:ext cx="1371928" cy="13719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4547C3-8528-4DD4-89ED-A98ADBAD9B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820714" y="1905"/>
            <a:ext cx="1368295" cy="27559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384565D-E3BD-4D39-818A-B64387FE8D3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78885" y="2733941"/>
            <a:ext cx="1368295" cy="2755999"/>
          </a:xfrm>
          <a:prstGeom prst="rect">
            <a:avLst/>
          </a:prstGeom>
        </p:spPr>
      </p:pic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5FD73320-59C6-4F92-85DF-F95E706D8EFC}"/>
              </a:ext>
            </a:extLst>
          </p:cNvPr>
          <p:cNvSpPr/>
          <p:nvPr userDrawn="1"/>
        </p:nvSpPr>
        <p:spPr>
          <a:xfrm>
            <a:off x="6700271" y="2486"/>
            <a:ext cx="1367661" cy="2745258"/>
          </a:xfrm>
          <a:custGeom>
            <a:avLst/>
            <a:gdLst>
              <a:gd name="connsiteX0" fmla="*/ 0 w 1367661"/>
              <a:gd name="connsiteY0" fmla="*/ 0 h 2745258"/>
              <a:gd name="connsiteX1" fmla="*/ 135139 w 1367661"/>
              <a:gd name="connsiteY1" fmla="*/ 6824 h 2745258"/>
              <a:gd name="connsiteX2" fmla="*/ 1367661 w 1367661"/>
              <a:gd name="connsiteY2" fmla="*/ 1372629 h 2745258"/>
              <a:gd name="connsiteX3" fmla="*/ 135139 w 1367661"/>
              <a:gd name="connsiteY3" fmla="*/ 2738434 h 2745258"/>
              <a:gd name="connsiteX4" fmla="*/ 0 w 1367661"/>
              <a:gd name="connsiteY4" fmla="*/ 2745258 h 27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661" h="2745258">
                <a:moveTo>
                  <a:pt x="0" y="0"/>
                </a:moveTo>
                <a:lnTo>
                  <a:pt x="135139" y="6824"/>
                </a:lnTo>
                <a:cubicBezTo>
                  <a:pt x="827428" y="77130"/>
                  <a:pt x="1367661" y="661790"/>
                  <a:pt x="1367661" y="1372629"/>
                </a:cubicBezTo>
                <a:cubicBezTo>
                  <a:pt x="1367661" y="2083468"/>
                  <a:pt x="827428" y="2668128"/>
                  <a:pt x="135139" y="2738434"/>
                </a:cubicBezTo>
                <a:lnTo>
                  <a:pt x="0" y="2745258"/>
                </a:lnTo>
                <a:close/>
              </a:path>
            </a:pathLst>
          </a:custGeom>
          <a:solidFill>
            <a:srgbClr val="E9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159916A-EC8B-4E56-AD41-A87D7BCDF13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821122" y="4108704"/>
            <a:ext cx="1375521" cy="137552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B0E8F0-8004-4C77-9FA5-CDABB609B4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447181" y="1377020"/>
            <a:ext cx="1370724" cy="13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205B7-315F-432D-AE85-4842947B4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000"/>
          <a:stretch/>
        </p:blipFill>
        <p:spPr>
          <a:xfrm>
            <a:off x="10817214" y="4802862"/>
            <a:ext cx="1374786" cy="1384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6851CC-A851-4B02-B74F-496DBDFCD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9866"/>
          <a:stretch/>
        </p:blipFill>
        <p:spPr>
          <a:xfrm>
            <a:off x="0" y="1016912"/>
            <a:ext cx="754380" cy="3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58C04-03BF-43D1-BBFC-75D5CBCDE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F8B12-9495-4A18-B301-7DFE94A84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B7653-AA73-4C7E-8365-26E81970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0ACE2-31EF-47AE-BA3D-C2B4F1E7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C915F-603C-4A80-A862-808CAC9D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4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FD272-E4A8-42F8-8C2F-7C7BD959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BFAD3-D93E-4E30-B3C4-433A00378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281D5-2DAF-48BD-B83C-E66AD8D8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44139-70C5-490B-B43C-C42823C3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2669B-3D8F-4C69-8BF3-35A6DA2C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17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7D0FC-3277-40BF-B032-60F45B71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DB13E-6863-4FDF-8B07-5CC5829E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1A7B1-6627-45F0-807D-4423B6C5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C78FB-544C-48B4-9F1A-3CE5B541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D438-034C-4C0A-B963-6976B547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11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DD4AC-CB2A-41EF-88AC-7C8EA067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D448A1-2EF8-492F-A31D-56AF60677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69CAF3-0FDE-4679-BE4A-A2A9A776F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9C0D1-FBE1-426A-B46E-422E1B9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2B0D8-1F4E-4295-BF97-D8601D6E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3CBA4A-E813-42E1-B01A-383364CC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4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52E9B-B633-4CA5-A4B1-3AB11A08C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3B614A-1A53-4F4C-9F90-BE0EE8DE7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50000"/>
          <a:stretch/>
        </p:blipFill>
        <p:spPr>
          <a:xfrm>
            <a:off x="6735390" y="5473421"/>
            <a:ext cx="1374786" cy="13845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25AD14-4C6B-4735-B463-66BC5C1AB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70857" y="8025"/>
            <a:ext cx="1371928" cy="13719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CAB5EE-CDB2-4C12-9974-7B8D1D1984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45861" y="2737980"/>
            <a:ext cx="1371928" cy="13719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3B5FDE-CA28-40BB-A146-22710C8C88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448608" y="5487346"/>
            <a:ext cx="1371928" cy="13719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D3AEAB-9082-429D-B5ED-0C61D1F5C7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820714" y="1905"/>
            <a:ext cx="1368295" cy="27559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7653A7-76C0-40F8-8CBA-AC4912CE5A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078885" y="2733941"/>
            <a:ext cx="1368295" cy="2755999"/>
          </a:xfrm>
          <a:prstGeom prst="rect">
            <a:avLst/>
          </a:prstGeom>
        </p:spPr>
      </p:pic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E76198E3-3915-40D1-9AA1-C8A460737BD2}"/>
              </a:ext>
            </a:extLst>
          </p:cNvPr>
          <p:cNvSpPr/>
          <p:nvPr userDrawn="1"/>
        </p:nvSpPr>
        <p:spPr>
          <a:xfrm>
            <a:off x="6700271" y="2486"/>
            <a:ext cx="1367661" cy="2745258"/>
          </a:xfrm>
          <a:custGeom>
            <a:avLst/>
            <a:gdLst>
              <a:gd name="connsiteX0" fmla="*/ 0 w 1367661"/>
              <a:gd name="connsiteY0" fmla="*/ 0 h 2745258"/>
              <a:gd name="connsiteX1" fmla="*/ 135139 w 1367661"/>
              <a:gd name="connsiteY1" fmla="*/ 6824 h 2745258"/>
              <a:gd name="connsiteX2" fmla="*/ 1367661 w 1367661"/>
              <a:gd name="connsiteY2" fmla="*/ 1372629 h 2745258"/>
              <a:gd name="connsiteX3" fmla="*/ 135139 w 1367661"/>
              <a:gd name="connsiteY3" fmla="*/ 2738434 h 2745258"/>
              <a:gd name="connsiteX4" fmla="*/ 0 w 1367661"/>
              <a:gd name="connsiteY4" fmla="*/ 2745258 h 27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661" h="2745258">
                <a:moveTo>
                  <a:pt x="0" y="0"/>
                </a:moveTo>
                <a:lnTo>
                  <a:pt x="135139" y="6824"/>
                </a:lnTo>
                <a:cubicBezTo>
                  <a:pt x="827428" y="77130"/>
                  <a:pt x="1367661" y="661790"/>
                  <a:pt x="1367661" y="1372629"/>
                </a:cubicBezTo>
                <a:cubicBezTo>
                  <a:pt x="1367661" y="2083468"/>
                  <a:pt x="827428" y="2668128"/>
                  <a:pt x="135139" y="2738434"/>
                </a:cubicBezTo>
                <a:lnTo>
                  <a:pt x="0" y="2745258"/>
                </a:lnTo>
                <a:close/>
              </a:path>
            </a:pathLst>
          </a:custGeom>
          <a:solidFill>
            <a:srgbClr val="E9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D996A9-3EDF-4FFB-B698-156B746E20C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821122" y="4108704"/>
            <a:ext cx="1375521" cy="13755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6F88F4-7D0A-4738-9B7C-7140E7EB3A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447181" y="1377020"/>
            <a:ext cx="1370724" cy="13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348B1-B6F9-4EE1-9C92-E9842FF6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0AECA-94DF-4704-8E8F-8D4D38FC5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DD52C1-3CFB-4A33-ACAB-1D95B9D9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B6E8EB-68C8-46C4-AF46-964F1DF39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EC9DA8-E266-4422-A12B-85D959B16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DD059C-CDDA-4677-930D-40CFDCA2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7156E-96A9-4249-AB92-414278E6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050C8C-32F3-4CAF-A6F9-C2A876A7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9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905EB-BB1E-4E6D-A84C-0F23348B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3FCCDA-A41A-4287-A477-7E4E11E2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139205-C426-43CD-AA2D-A651931A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11AEFF-05AB-4467-A61A-833E531F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8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6D5F14-2F00-41BE-8079-0812A49D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B24788-8F93-4030-B547-9E723824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A0FE08-A66C-40C1-96D8-E8E54720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063F751-5FE1-433C-9424-A04DCE13D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1970" y="0"/>
            <a:ext cx="5140030" cy="5594722"/>
          </a:xfrm>
          <a:custGeom>
            <a:avLst/>
            <a:gdLst>
              <a:gd name="connsiteX0" fmla="*/ 19233 w 5140030"/>
              <a:gd name="connsiteY0" fmla="*/ 0 h 5594722"/>
              <a:gd name="connsiteX1" fmla="*/ 5140030 w 5140030"/>
              <a:gd name="connsiteY1" fmla="*/ 0 h 5594722"/>
              <a:gd name="connsiteX2" fmla="*/ 5140030 w 5140030"/>
              <a:gd name="connsiteY2" fmla="*/ 5594722 h 5594722"/>
              <a:gd name="connsiteX3" fmla="*/ 4632142 w 5140030"/>
              <a:gd name="connsiteY3" fmla="*/ 5569076 h 5594722"/>
              <a:gd name="connsiteX4" fmla="*/ 0 w 5140030"/>
              <a:gd name="connsiteY4" fmla="*/ 436019 h 5594722"/>
              <a:gd name="connsiteX5" fmla="*/ 5904 w 5140030"/>
              <a:gd name="connsiteY5" fmla="*/ 186998 h 55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030" h="5594722">
                <a:moveTo>
                  <a:pt x="19233" y="0"/>
                </a:moveTo>
                <a:lnTo>
                  <a:pt x="5140030" y="0"/>
                </a:lnTo>
                <a:lnTo>
                  <a:pt x="5140030" y="5594722"/>
                </a:lnTo>
                <a:lnTo>
                  <a:pt x="4632142" y="5569076"/>
                </a:lnTo>
                <a:cubicBezTo>
                  <a:pt x="2030338" y="5304847"/>
                  <a:pt x="0" y="3107540"/>
                  <a:pt x="0" y="436019"/>
                </a:cubicBezTo>
                <a:cubicBezTo>
                  <a:pt x="0" y="352534"/>
                  <a:pt x="1983" y="269512"/>
                  <a:pt x="5904" y="1869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1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B9D64-1B25-4DB5-9B50-9893895F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42272-7F86-46AB-8A70-E7A7CA88D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1DE709-A1B9-4D5B-A961-4A9F82F35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977B6C-7786-401E-93C9-2FACCDEA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B0A04-72A5-4714-8B9D-30B34323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4DAA-C21D-45B2-B45C-C9921A19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96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88290-5D71-4F11-A616-7CFE1D8F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614838-3D2D-4FE9-9988-1A64DAF75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049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1A01B-8A4B-4A7D-A342-4B00BB738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6C6E8D-CA79-4316-80C2-052DE4B2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039F1D-96C2-4B41-B342-C1DBD35F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51E491-AD30-4542-A80A-CB7D5FF7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29FC0-5053-4D55-A704-13BD05C3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5AC141-92A3-4B85-8817-691FD30BA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FA2DF-E40D-4948-B254-572D0CC8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808A4-349D-480A-8720-DE6515F7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603F6-0C46-4892-AE23-ED09B7E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28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346201-E853-4EC7-BCA9-6CF15340D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B7BFF-F2ED-4C52-BAA0-ED00D8C0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4409F-B52B-4E3E-AE8B-7C6A95E4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DE053-EC4F-4862-9B0C-D08EA930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AF82C-24F8-4342-82BB-86CA62E8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6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solidFill>
          <a:srgbClr val="12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DDF6CA-691B-4877-B284-A18265D27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6436" y="-9591"/>
            <a:ext cx="2475563" cy="24755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765E35-EE8E-41CD-B15A-A33DEC7B61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1610" y="-6204"/>
            <a:ext cx="1392588" cy="1392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66D5A-8B2E-401B-817C-06C840968D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66802" y="3700795"/>
            <a:ext cx="1243708" cy="2505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66081-ED38-4752-95BA-597A1F638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7949"/>
          <a:stretch/>
        </p:blipFill>
        <p:spPr>
          <a:xfrm>
            <a:off x="0" y="1386385"/>
            <a:ext cx="891610" cy="345017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152EA65-4889-4EB6-A325-32F1D996AB80}"/>
              </a:ext>
            </a:extLst>
          </p:cNvPr>
          <p:cNvSpPr/>
          <p:nvPr userDrawn="1"/>
        </p:nvSpPr>
        <p:spPr>
          <a:xfrm>
            <a:off x="8487913" y="0"/>
            <a:ext cx="1228524" cy="2465974"/>
          </a:xfrm>
          <a:custGeom>
            <a:avLst/>
            <a:gdLst>
              <a:gd name="connsiteX0" fmla="*/ 0 w 1367661"/>
              <a:gd name="connsiteY0" fmla="*/ 0 h 2745258"/>
              <a:gd name="connsiteX1" fmla="*/ 135139 w 1367661"/>
              <a:gd name="connsiteY1" fmla="*/ 6824 h 2745258"/>
              <a:gd name="connsiteX2" fmla="*/ 1367661 w 1367661"/>
              <a:gd name="connsiteY2" fmla="*/ 1372629 h 2745258"/>
              <a:gd name="connsiteX3" fmla="*/ 135139 w 1367661"/>
              <a:gd name="connsiteY3" fmla="*/ 2738434 h 2745258"/>
              <a:gd name="connsiteX4" fmla="*/ 0 w 1367661"/>
              <a:gd name="connsiteY4" fmla="*/ 2745258 h 27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661" h="2745258">
                <a:moveTo>
                  <a:pt x="0" y="0"/>
                </a:moveTo>
                <a:lnTo>
                  <a:pt x="135139" y="6824"/>
                </a:lnTo>
                <a:cubicBezTo>
                  <a:pt x="827428" y="77130"/>
                  <a:pt x="1367661" y="661790"/>
                  <a:pt x="1367661" y="1372629"/>
                </a:cubicBezTo>
                <a:cubicBezTo>
                  <a:pt x="1367661" y="2083468"/>
                  <a:pt x="827428" y="2668128"/>
                  <a:pt x="135139" y="2738434"/>
                </a:cubicBezTo>
                <a:lnTo>
                  <a:pt x="0" y="2745258"/>
                </a:lnTo>
                <a:close/>
              </a:path>
            </a:pathLst>
          </a:custGeom>
          <a:solidFill>
            <a:srgbClr val="04A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7F2FF9-1C8E-4F22-999E-99F76D0F7B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16435" y="2465974"/>
            <a:ext cx="1234820" cy="12348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62912-504D-41E0-BE74-78DB514F946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957179" y="3697127"/>
            <a:ext cx="1234821" cy="12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DDF6CA-691B-4877-B284-A18265D27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16436" y="-9591"/>
            <a:ext cx="2475563" cy="24755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765E35-EE8E-41CD-B15A-A33DEC7B61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1610" y="-6204"/>
            <a:ext cx="1392588" cy="1392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66D5A-8B2E-401B-817C-06C840968D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66802" y="3700795"/>
            <a:ext cx="1243708" cy="2505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66081-ED38-4752-95BA-597A1F638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7949"/>
          <a:stretch/>
        </p:blipFill>
        <p:spPr>
          <a:xfrm>
            <a:off x="0" y="1386385"/>
            <a:ext cx="891610" cy="345017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152EA65-4889-4EB6-A325-32F1D996AB80}"/>
              </a:ext>
            </a:extLst>
          </p:cNvPr>
          <p:cNvSpPr/>
          <p:nvPr userDrawn="1"/>
        </p:nvSpPr>
        <p:spPr>
          <a:xfrm>
            <a:off x="8466802" y="-9591"/>
            <a:ext cx="1228524" cy="2465974"/>
          </a:xfrm>
          <a:custGeom>
            <a:avLst/>
            <a:gdLst>
              <a:gd name="connsiteX0" fmla="*/ 0 w 1367661"/>
              <a:gd name="connsiteY0" fmla="*/ 0 h 2745258"/>
              <a:gd name="connsiteX1" fmla="*/ 135139 w 1367661"/>
              <a:gd name="connsiteY1" fmla="*/ 6824 h 2745258"/>
              <a:gd name="connsiteX2" fmla="*/ 1367661 w 1367661"/>
              <a:gd name="connsiteY2" fmla="*/ 1372629 h 2745258"/>
              <a:gd name="connsiteX3" fmla="*/ 135139 w 1367661"/>
              <a:gd name="connsiteY3" fmla="*/ 2738434 h 2745258"/>
              <a:gd name="connsiteX4" fmla="*/ 0 w 1367661"/>
              <a:gd name="connsiteY4" fmla="*/ 2745258 h 27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661" h="2745258">
                <a:moveTo>
                  <a:pt x="0" y="0"/>
                </a:moveTo>
                <a:lnTo>
                  <a:pt x="135139" y="6824"/>
                </a:lnTo>
                <a:cubicBezTo>
                  <a:pt x="827428" y="77130"/>
                  <a:pt x="1367661" y="661790"/>
                  <a:pt x="1367661" y="1372629"/>
                </a:cubicBezTo>
                <a:cubicBezTo>
                  <a:pt x="1367661" y="2083468"/>
                  <a:pt x="827428" y="2668128"/>
                  <a:pt x="135139" y="2738434"/>
                </a:cubicBezTo>
                <a:lnTo>
                  <a:pt x="0" y="2745258"/>
                </a:lnTo>
                <a:close/>
              </a:path>
            </a:pathLst>
          </a:custGeom>
          <a:solidFill>
            <a:srgbClr val="8D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7F2FF9-1C8E-4F22-999E-99F76D0F7B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716435" y="2465974"/>
            <a:ext cx="1234820" cy="12348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62912-504D-41E0-BE74-78DB514F946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957179" y="3697127"/>
            <a:ext cx="1234821" cy="12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12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1970" y="0"/>
            <a:ext cx="5140030" cy="5594722"/>
          </a:xfrm>
          <a:custGeom>
            <a:avLst/>
            <a:gdLst>
              <a:gd name="connsiteX0" fmla="*/ 19233 w 5140030"/>
              <a:gd name="connsiteY0" fmla="*/ 0 h 5594722"/>
              <a:gd name="connsiteX1" fmla="*/ 5140030 w 5140030"/>
              <a:gd name="connsiteY1" fmla="*/ 0 h 5594722"/>
              <a:gd name="connsiteX2" fmla="*/ 5140030 w 5140030"/>
              <a:gd name="connsiteY2" fmla="*/ 5594722 h 5594722"/>
              <a:gd name="connsiteX3" fmla="*/ 4632142 w 5140030"/>
              <a:gd name="connsiteY3" fmla="*/ 5569076 h 5594722"/>
              <a:gd name="connsiteX4" fmla="*/ 0 w 5140030"/>
              <a:gd name="connsiteY4" fmla="*/ 436019 h 5594722"/>
              <a:gd name="connsiteX5" fmla="*/ 5904 w 5140030"/>
              <a:gd name="connsiteY5" fmla="*/ 186998 h 55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030" h="5594722">
                <a:moveTo>
                  <a:pt x="19233" y="0"/>
                </a:moveTo>
                <a:lnTo>
                  <a:pt x="5140030" y="0"/>
                </a:lnTo>
                <a:lnTo>
                  <a:pt x="5140030" y="5594722"/>
                </a:lnTo>
                <a:lnTo>
                  <a:pt x="4632142" y="5569076"/>
                </a:lnTo>
                <a:cubicBezTo>
                  <a:pt x="2030338" y="5304847"/>
                  <a:pt x="0" y="3107540"/>
                  <a:pt x="0" y="436019"/>
                </a:cubicBezTo>
                <a:cubicBezTo>
                  <a:pt x="0" y="352534"/>
                  <a:pt x="1983" y="269512"/>
                  <a:pt x="5904" y="1869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1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1970" y="0"/>
            <a:ext cx="5140030" cy="5594722"/>
          </a:xfrm>
          <a:custGeom>
            <a:avLst/>
            <a:gdLst>
              <a:gd name="connsiteX0" fmla="*/ 19233 w 5140030"/>
              <a:gd name="connsiteY0" fmla="*/ 0 h 5594722"/>
              <a:gd name="connsiteX1" fmla="*/ 5140030 w 5140030"/>
              <a:gd name="connsiteY1" fmla="*/ 0 h 5594722"/>
              <a:gd name="connsiteX2" fmla="*/ 5140030 w 5140030"/>
              <a:gd name="connsiteY2" fmla="*/ 5594722 h 5594722"/>
              <a:gd name="connsiteX3" fmla="*/ 4632142 w 5140030"/>
              <a:gd name="connsiteY3" fmla="*/ 5569076 h 5594722"/>
              <a:gd name="connsiteX4" fmla="*/ 0 w 5140030"/>
              <a:gd name="connsiteY4" fmla="*/ 436019 h 5594722"/>
              <a:gd name="connsiteX5" fmla="*/ 5904 w 5140030"/>
              <a:gd name="connsiteY5" fmla="*/ 186998 h 55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030" h="5594722">
                <a:moveTo>
                  <a:pt x="19233" y="0"/>
                </a:moveTo>
                <a:lnTo>
                  <a:pt x="5140030" y="0"/>
                </a:lnTo>
                <a:lnTo>
                  <a:pt x="5140030" y="5594722"/>
                </a:lnTo>
                <a:lnTo>
                  <a:pt x="4632142" y="5569076"/>
                </a:lnTo>
                <a:cubicBezTo>
                  <a:pt x="2030338" y="5304847"/>
                  <a:pt x="0" y="3107540"/>
                  <a:pt x="0" y="436019"/>
                </a:cubicBezTo>
                <a:cubicBezTo>
                  <a:pt x="0" y="352534"/>
                  <a:pt x="1983" y="269512"/>
                  <a:pt x="5904" y="1869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9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52E9B-B633-4CA5-A4B1-3AB11A08C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Рисунок 2">
            <a:extLst>
              <a:ext uri="{FF2B5EF4-FFF2-40B4-BE49-F238E27FC236}">
                <a16:creationId xmlns:a16="http://schemas.microsoft.com/office/drawing/2014/main" id="{B22E5CE0-47BC-4F31-846C-5EADAE0D809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576175" y="1341407"/>
            <a:ext cx="5615824" cy="40047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6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>
            <a:extLst>
              <a:ext uri="{FF2B5EF4-FFF2-40B4-BE49-F238E27FC236}">
                <a16:creationId xmlns:a16="http://schemas.microsoft.com/office/drawing/2014/main" id="{B22E5CE0-47BC-4F31-846C-5EADAE0D809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576175" y="1341407"/>
            <a:ext cx="5615824" cy="40047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5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B4185D-2312-4010-B4B2-0CECF6DDF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614838-3D2D-4FE9-9988-1A64DAF75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867" y="0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44D1E991-7507-49D1-9632-9F0BB4A641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57153" y="2877057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42BC1C5B-FD8B-429F-8B4F-1C16C0F685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187439" y="0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04C5C563-399C-4B94-BD5A-4F27C299291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017725" y="2877056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0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E1D3C-59DC-46E7-BCA6-E2C31797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5F038-991F-4AD4-809C-AA794EA5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71AC7-72B7-4249-9EAE-4F426E026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19B1-1B09-4478-9A8B-A7DC5F01814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8A31E-4E54-42F5-A77D-C2794CA7F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7CEDA-5E11-4D5D-A640-47A57986B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1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1" r:id="rId3"/>
    <p:sldLayoutId id="2147483672" r:id="rId4"/>
    <p:sldLayoutId id="2147483668" r:id="rId5"/>
    <p:sldLayoutId id="2147483670" r:id="rId6"/>
    <p:sldLayoutId id="2147483673" r:id="rId7"/>
    <p:sldLayoutId id="2147483674" r:id="rId8"/>
    <p:sldLayoutId id="2147483663" r:id="rId9"/>
    <p:sldLayoutId id="2147483667" r:id="rId10"/>
    <p:sldLayoutId id="2147483675" r:id="rId11"/>
    <p:sldLayoutId id="2147483666" r:id="rId12"/>
    <p:sldLayoutId id="2147483665" r:id="rId13"/>
    <p:sldLayoutId id="2147483661" r:id="rId14"/>
    <p:sldLayoutId id="2147483669" r:id="rId15"/>
    <p:sldLayoutId id="2147483660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FB48BC-76D0-4140-BB01-6CE83B9FFC54}"/>
              </a:ext>
            </a:extLst>
          </p:cNvPr>
          <p:cNvSpPr txBox="1"/>
          <p:nvPr/>
        </p:nvSpPr>
        <p:spPr>
          <a:xfrm>
            <a:off x="740902" y="2484283"/>
            <a:ext cx="841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Отчет </a:t>
            </a:r>
            <a:b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АО</a:t>
            </a:r>
            <a: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«Центр </a:t>
            </a:r>
            <a: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развития бизнеса </a:t>
            </a:r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НАО» </a:t>
            </a:r>
          </a:p>
          <a:p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</a:t>
            </a:r>
            <a: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результатах финансово-хозяйственной деятельности </a:t>
            </a:r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2021 год</a:t>
            </a:r>
            <a:endParaRPr lang="ru-RU" sz="2400" b="1" dirty="0">
              <a:solidFill>
                <a:srgbClr val="6666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D080A-C9E5-44E5-87F2-FFFB46786B3B}"/>
              </a:ext>
            </a:extLst>
          </p:cNvPr>
          <p:cNvSpPr txBox="1"/>
          <p:nvPr/>
        </p:nvSpPr>
        <p:spPr>
          <a:xfrm>
            <a:off x="769497" y="5240921"/>
            <a:ext cx="53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84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ТИХОМИРОВА ИРИНА ВИКТОРОВНА</a:t>
            </a:r>
            <a:endParaRPr lang="ru-RU" b="1" dirty="0">
              <a:solidFill>
                <a:srgbClr val="E84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E84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</a:t>
            </a:r>
            <a:endParaRPr lang="ru-RU" b="1" dirty="0">
              <a:solidFill>
                <a:srgbClr val="E84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2" y="69703"/>
            <a:ext cx="1617079" cy="16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9424491"/>
              </p:ext>
            </p:extLst>
          </p:nvPr>
        </p:nvGraphicFramePr>
        <p:xfrm>
          <a:off x="850106" y="500062"/>
          <a:ext cx="10101265" cy="547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82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8101736"/>
              </p:ext>
            </p:extLst>
          </p:nvPr>
        </p:nvGraphicFramePr>
        <p:xfrm>
          <a:off x="725090" y="456743"/>
          <a:ext cx="10815637" cy="343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05703258"/>
              </p:ext>
            </p:extLst>
          </p:nvPr>
        </p:nvGraphicFramePr>
        <p:xfrm>
          <a:off x="814388" y="3643312"/>
          <a:ext cx="1006554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33801" y="1328664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rgbClr val="F67B29"/>
                </a:solidFill>
              </a:rPr>
              <a:t>150 000,0</a:t>
            </a:r>
            <a:endParaRPr lang="ru-RU" sz="1000" dirty="0">
              <a:solidFill>
                <a:srgbClr val="F67B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2503" y="1581897"/>
            <a:ext cx="105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  план </a:t>
            </a:r>
          </a:p>
          <a:p>
            <a:r>
              <a:rPr lang="ru-RU" sz="1000" dirty="0">
                <a:solidFill>
                  <a:srgbClr val="F67B29"/>
                </a:solidFill>
              </a:rPr>
              <a:t> </a:t>
            </a:r>
            <a:r>
              <a:rPr lang="ru-RU" sz="1000" dirty="0" smtClean="0">
                <a:solidFill>
                  <a:srgbClr val="F67B29"/>
                </a:solidFill>
              </a:rPr>
              <a:t>110 000,0</a:t>
            </a:r>
            <a:endParaRPr lang="ru-RU" sz="1000" dirty="0">
              <a:solidFill>
                <a:srgbClr val="F67B2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578" y="4697241"/>
            <a:ext cx="105013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план 30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7948" y="4396584"/>
            <a:ext cx="105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2"/>
                </a:solidFill>
              </a:rPr>
              <a:t>п</a:t>
            </a:r>
            <a:r>
              <a:rPr lang="ru-RU" sz="1000" dirty="0" smtClean="0">
                <a:solidFill>
                  <a:schemeClr val="accent2"/>
                </a:solidFill>
              </a:rPr>
              <a:t>лан 50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2015" y="4412098"/>
            <a:ext cx="105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план 60</a:t>
            </a:r>
            <a:endParaRPr lang="ru-RU" sz="1000" dirty="0">
              <a:solidFill>
                <a:srgbClr val="F67B29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13585" y="4798269"/>
            <a:ext cx="0" cy="145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61471" y="2452274"/>
            <a:ext cx="6679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rgbClr val="666666"/>
                </a:solidFill>
              </a:rPr>
              <a:t> </a:t>
            </a:r>
          </a:p>
          <a:p>
            <a:r>
              <a:rPr lang="ru-RU" sz="1000" dirty="0" smtClean="0">
                <a:solidFill>
                  <a:srgbClr val="F67B29"/>
                </a:solidFill>
              </a:rPr>
              <a:t>план 3,4</a:t>
            </a:r>
            <a:endParaRPr lang="ru-RU" sz="1000" dirty="0">
              <a:solidFill>
                <a:srgbClr val="F67B2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12683" y="2559996"/>
            <a:ext cx="710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 план 2,5</a:t>
            </a:r>
            <a:endParaRPr lang="ru-RU" sz="1000" dirty="0">
              <a:solidFill>
                <a:srgbClr val="F67B29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8686204" y="1687355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6093616" y="2553081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11072217" y="2559996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10458448" y="4396584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0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" b="824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5" t="14486" r="9785" b="-2982"/>
          <a:stretch/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" b="814"/>
          <a:stretch>
            <a:fillRect/>
          </a:stretch>
        </p:blipFill>
        <p:spPr/>
      </p:pic>
      <p:pic>
        <p:nvPicPr>
          <p:cNvPr id="33" name="Рисунок 32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5" t="676" r="449" b="13854"/>
          <a:stretch/>
        </p:blipFill>
        <p:spPr>
          <a:xfrm>
            <a:off x="9050338" y="2876550"/>
            <a:ext cx="2700337" cy="3981450"/>
          </a:xfr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83485CC-E756-430F-96C2-B22D72810D85}"/>
              </a:ext>
            </a:extLst>
          </p:cNvPr>
          <p:cNvSpPr/>
          <p:nvPr/>
        </p:nvSpPr>
        <p:spPr>
          <a:xfrm>
            <a:off x="526867" y="3521584"/>
            <a:ext cx="1058532" cy="1058532"/>
          </a:xfrm>
          <a:prstGeom prst="rect">
            <a:avLst/>
          </a:prstGeom>
          <a:solidFill>
            <a:srgbClr val="8D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0D5236-4BA5-43EA-B909-9208F31F4C16}"/>
              </a:ext>
            </a:extLst>
          </p:cNvPr>
          <p:cNvSpPr txBox="1"/>
          <p:nvPr/>
        </p:nvSpPr>
        <p:spPr>
          <a:xfrm>
            <a:off x="614415" y="3569760"/>
            <a:ext cx="1219467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3763963" algn="l"/>
              </a:tabLst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0A843C-D8B1-428B-AEEA-2460C4BB4FF2}"/>
              </a:ext>
            </a:extLst>
          </p:cNvPr>
          <p:cNvSpPr/>
          <p:nvPr/>
        </p:nvSpPr>
        <p:spPr>
          <a:xfrm>
            <a:off x="3357153" y="2347790"/>
            <a:ext cx="1058532" cy="1058532"/>
          </a:xfrm>
          <a:prstGeom prst="rect">
            <a:avLst/>
          </a:prstGeom>
          <a:solidFill>
            <a:srgbClr val="FFD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2E800-3E21-47A4-A1C5-49A3153A4C9D}"/>
              </a:ext>
            </a:extLst>
          </p:cNvPr>
          <p:cNvSpPr txBox="1"/>
          <p:nvPr/>
        </p:nvSpPr>
        <p:spPr>
          <a:xfrm>
            <a:off x="3407047" y="2395966"/>
            <a:ext cx="1219467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3763963" algn="l"/>
              </a:tabLst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D4E958-4F95-49AD-8395-E1B608424A18}"/>
              </a:ext>
            </a:extLst>
          </p:cNvPr>
          <p:cNvSpPr/>
          <p:nvPr/>
        </p:nvSpPr>
        <p:spPr>
          <a:xfrm>
            <a:off x="6187439" y="3521584"/>
            <a:ext cx="1092042" cy="1058532"/>
          </a:xfrm>
          <a:prstGeom prst="rect">
            <a:avLst/>
          </a:prstGeom>
          <a:solidFill>
            <a:srgbClr val="E9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3019C8-D4D7-4164-99B4-06D77B38C63C}"/>
              </a:ext>
            </a:extLst>
          </p:cNvPr>
          <p:cNvSpPr txBox="1"/>
          <p:nvPr/>
        </p:nvSpPr>
        <p:spPr>
          <a:xfrm>
            <a:off x="6267907" y="3569759"/>
            <a:ext cx="1219467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3763963" algn="l"/>
              </a:tabLst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67F6CA-0FC5-435F-B388-B4207E01573E}"/>
              </a:ext>
            </a:extLst>
          </p:cNvPr>
          <p:cNvSpPr/>
          <p:nvPr/>
        </p:nvSpPr>
        <p:spPr>
          <a:xfrm>
            <a:off x="9032744" y="2347790"/>
            <a:ext cx="1058532" cy="1058532"/>
          </a:xfrm>
          <a:prstGeom prst="rect">
            <a:avLst/>
          </a:prstGeom>
          <a:solidFill>
            <a:srgbClr val="04A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8BC5A2-31AC-48F7-AA14-DFB07E8FB4B2}"/>
              </a:ext>
            </a:extLst>
          </p:cNvPr>
          <p:cNvSpPr txBox="1"/>
          <p:nvPr/>
        </p:nvSpPr>
        <p:spPr>
          <a:xfrm>
            <a:off x="9081836" y="2395965"/>
            <a:ext cx="1219467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3763963" algn="l"/>
              </a:tabLst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8144E-D817-436A-8692-6FF579985232}"/>
              </a:ext>
            </a:extLst>
          </p:cNvPr>
          <p:cNvSpPr txBox="1"/>
          <p:nvPr/>
        </p:nvSpPr>
        <p:spPr>
          <a:xfrm>
            <a:off x="3276685" y="1528806"/>
            <a:ext cx="2699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3963" algn="l"/>
              </a:tabLs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Прирост СМСП в 2021 году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8,7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 по сравнению с 2020 годом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142D4A-FE74-481E-BBAC-EC77BF6C2505}"/>
              </a:ext>
            </a:extLst>
          </p:cNvPr>
          <p:cNvSpPr txBox="1"/>
          <p:nvPr/>
        </p:nvSpPr>
        <p:spPr>
          <a:xfrm>
            <a:off x="438676" y="4700218"/>
            <a:ext cx="28380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3963" algn="l"/>
              </a:tabLs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100 % выполнение показателей по Национальному проекту «МСП и поддержка индивидуальной предпринимательской инициативы» в 2021 году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48144E-D817-436A-8692-6FF579985232}"/>
              </a:ext>
            </a:extLst>
          </p:cNvPr>
          <p:cNvSpPr txBox="1"/>
          <p:nvPr/>
        </p:nvSpPr>
        <p:spPr>
          <a:xfrm>
            <a:off x="6112636" y="4700218"/>
            <a:ext cx="269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3963" algn="l"/>
              </a:tabLs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Прирост работников у СМСП в 2021 году на 20,2 % по сравнению с 2020 годом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48144E-D817-436A-8692-6FF579985232}"/>
              </a:ext>
            </a:extLst>
          </p:cNvPr>
          <p:cNvSpPr txBox="1"/>
          <p:nvPr/>
        </p:nvSpPr>
        <p:spPr>
          <a:xfrm>
            <a:off x="8937257" y="1489021"/>
            <a:ext cx="2699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3963" algn="l"/>
              </a:tabLs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Более 20 млн. рублей налогов уплачено в бюджет в 2021 году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1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20374998"/>
              </p:ext>
            </p:extLst>
          </p:nvPr>
        </p:nvGraphicFramePr>
        <p:xfrm>
          <a:off x="1158685" y="478257"/>
          <a:ext cx="10228453" cy="330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33248362"/>
              </p:ext>
            </p:extLst>
          </p:nvPr>
        </p:nvGraphicFramePr>
        <p:xfrm>
          <a:off x="981293" y="3850483"/>
          <a:ext cx="5016092" cy="256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29692429"/>
              </p:ext>
            </p:extLst>
          </p:nvPr>
        </p:nvGraphicFramePr>
        <p:xfrm>
          <a:off x="6125972" y="3850483"/>
          <a:ext cx="5439759" cy="256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900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9C34A0-1AE9-4E74-B4C2-F0C8BEC06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7893"/>
          <a:stretch/>
        </p:blipFill>
        <p:spPr>
          <a:xfrm>
            <a:off x="11479024" y="398145"/>
            <a:ext cx="712976" cy="2755999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00328006"/>
              </p:ext>
            </p:extLst>
          </p:nvPr>
        </p:nvGraphicFramePr>
        <p:xfrm>
          <a:off x="721519" y="500062"/>
          <a:ext cx="10651331" cy="626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739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34166238"/>
              </p:ext>
            </p:extLst>
          </p:nvPr>
        </p:nvGraphicFramePr>
        <p:xfrm>
          <a:off x="950119" y="483922"/>
          <a:ext cx="10537032" cy="556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54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724" y="486481"/>
            <a:ext cx="8026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srgbClr val="666666"/>
                </a:solidFill>
                <a:latin typeface="Arial Black" panose="020B0A04020102020204" pitchFamily="34" charset="0"/>
              </a:rPr>
              <a:t>Ключевые показатели эффективности </a:t>
            </a:r>
            <a:r>
              <a:rPr lang="ru-RU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деятельности: р</a:t>
            </a:r>
            <a:r>
              <a:rPr lang="ru-RU" b="1" dirty="0" smtClean="0">
                <a:solidFill>
                  <a:srgbClr val="666666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ентабельность компании</a:t>
            </a:r>
            <a:endParaRPr lang="ru-RU" b="1" dirty="0">
              <a:solidFill>
                <a:srgbClr val="666666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85430530"/>
              </p:ext>
            </p:extLst>
          </p:nvPr>
        </p:nvGraphicFramePr>
        <p:xfrm>
          <a:off x="807245" y="948267"/>
          <a:ext cx="1082992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16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9C34A0-1AE9-4E74-B4C2-F0C8BEC06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7893"/>
          <a:stretch/>
        </p:blipFill>
        <p:spPr>
          <a:xfrm>
            <a:off x="0" y="3559076"/>
            <a:ext cx="712976" cy="275599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00868226"/>
              </p:ext>
            </p:extLst>
          </p:nvPr>
        </p:nvGraphicFramePr>
        <p:xfrm>
          <a:off x="950118" y="742951"/>
          <a:ext cx="10684833" cy="568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597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25821692"/>
              </p:ext>
            </p:extLst>
          </p:nvPr>
        </p:nvGraphicFramePr>
        <p:xfrm>
          <a:off x="850108" y="500063"/>
          <a:ext cx="10036968" cy="550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0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50800765"/>
              </p:ext>
            </p:extLst>
          </p:nvPr>
        </p:nvGraphicFramePr>
        <p:xfrm>
          <a:off x="935831" y="500065"/>
          <a:ext cx="10208419" cy="281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54515073"/>
              </p:ext>
            </p:extLst>
          </p:nvPr>
        </p:nvGraphicFramePr>
        <p:xfrm>
          <a:off x="935830" y="3257551"/>
          <a:ext cx="10294145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02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2856622"/>
              </p:ext>
            </p:extLst>
          </p:nvPr>
        </p:nvGraphicFramePr>
        <p:xfrm>
          <a:off x="850106" y="500062"/>
          <a:ext cx="10101265" cy="547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26632" y="3328914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250,0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526632" y="3405237"/>
            <a:ext cx="0" cy="245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01013" y="3909939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20,0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122445" y="3987384"/>
            <a:ext cx="0" cy="245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6425" y="4310049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0500717" y="4520964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01908" y="4415506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rgbClr val="F67B29"/>
                </a:solidFill>
              </a:rPr>
              <a:t>3</a:t>
            </a:r>
            <a:endParaRPr lang="ru-RU" sz="1000" dirty="0">
              <a:solidFill>
                <a:srgbClr val="F67B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7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202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Roboto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Lee</dc:creator>
  <cp:lastModifiedBy>Манойлина Ирина Витальевна</cp:lastModifiedBy>
  <cp:revision>318</cp:revision>
  <dcterms:created xsi:type="dcterms:W3CDTF">2022-01-31T10:19:18Z</dcterms:created>
  <dcterms:modified xsi:type="dcterms:W3CDTF">2023-03-28T11:57:40Z</dcterms:modified>
</cp:coreProperties>
</file>